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Hvx6rqOm3rMHv0OGiB31ehkMn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D7CF658-6856-4702-86CE-2315F90D096B}">
  <a:tblStyle styleId="{2D7CF658-6856-4702-86CE-2315F90D096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8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0" name="Google Shape;106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7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9" name="Google Shape;1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3" name="Google Shape;114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21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93" name="Google Shape;93;p21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21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5" name="Google Shape;95;p21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6" name="Google Shape;96;p21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21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8" name="Google Shape;98;p21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21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0" name="Google Shape;100;p21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p21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21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03" name="Google Shape;103;p21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4" name="Google Shape;104;p21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5" name="Google Shape;105;p21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6" name="Google Shape;106;p21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7" name="Google Shape;107;p21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8" name="Google Shape;108;p21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9" name="Google Shape;109;p21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0" name="Google Shape;110;p21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1" name="Google Shape;111;p21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2" name="Google Shape;112;p21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3" name="Google Shape;113;p21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4" name="Google Shape;114;p21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5" name="Google Shape;115;p21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6" name="Google Shape;116;p21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7" name="Google Shape;117;p21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8" name="Google Shape;118;p21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9" name="Google Shape;119;p21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0" name="Google Shape;120;p21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1" name="Google Shape;121;p21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2" name="Google Shape;122;p21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3" name="Google Shape;123;p21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4" name="Google Shape;124;p21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5" name="Google Shape;125;p21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6" name="Google Shape;126;p21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7" name="Google Shape;127;p21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8" name="Google Shape;128;p21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9" name="Google Shape;129;p21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0" name="Google Shape;130;p21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1" name="Google Shape;131;p21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2" name="Google Shape;132;p21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3" name="Google Shape;133;p21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4" name="Google Shape;134;p21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5" name="Google Shape;135;p21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6" name="Google Shape;136;p21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7" name="Google Shape;137;p21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8" name="Google Shape;138;p21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9" name="Google Shape;139;p21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0" name="Google Shape;140;p21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1" name="Google Shape;141;p21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2" name="Google Shape;142;p21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3" name="Google Shape;143;p21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1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1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1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1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1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1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1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1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1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1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1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1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1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1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1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1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1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1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1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1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1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1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1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1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1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1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1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1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1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1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1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1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1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1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1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1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1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1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1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1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1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1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1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1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1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1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1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1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1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1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1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1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1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1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1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1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1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1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1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1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1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1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1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1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1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1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1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1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1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1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1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1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1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1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1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1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1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1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1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1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1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1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1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1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1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1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1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1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1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1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1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1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1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1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1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1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1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1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1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1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1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1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1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1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1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1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1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1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1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1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1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1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1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1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1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1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1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1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1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1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1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1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1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1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1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1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1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1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1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1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1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1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1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1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1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1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1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1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1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1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1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1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1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1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1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1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1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1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1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1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1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1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1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1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1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1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1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1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1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1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1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1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1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1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1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1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1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1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1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1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1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1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1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1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1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1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1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1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1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1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1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1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1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1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1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1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1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1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1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1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1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1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1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1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1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1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1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1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1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1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1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1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1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1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1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1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1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1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1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1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21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21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21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1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1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1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1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1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1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1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1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1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1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1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1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1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1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1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1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1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1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1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1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1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1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1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1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1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21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1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1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1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1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1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1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1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1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1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1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1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1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1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1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1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1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1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1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1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1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1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1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1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1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21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21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1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21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21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1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21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21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1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1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1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1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1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1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1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1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1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1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1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0" name="Google Shape;540;p21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41" name="Google Shape;541;p21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21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3" name="Google Shape;543;p21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44" name="Google Shape;544;p21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2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7" name="Google Shape;547;p22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48" name="Google Shape;548;p22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9" name="Google Shape;549;p22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0" name="Google Shape;550;p22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23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53" name="Google Shape;553;p23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4" name="Google Shape;554;p23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5" name="Google Shape;555;p23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6" name="Google Shape;556;p23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7" name="Google Shape;557;p23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8" name="Google Shape;558;p23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9" name="Google Shape;559;p23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0" name="Google Shape;560;p23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1" name="Google Shape;561;p23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2" name="Google Shape;562;p23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63" name="Google Shape;563;p23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4" name="Google Shape;564;p23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5" name="Google Shape;565;p23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6" name="Google Shape;566;p23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7" name="Google Shape;567;p23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8" name="Google Shape;568;p23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9" name="Google Shape;569;p23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0" name="Google Shape;570;p23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1" name="Google Shape;571;p23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2" name="Google Shape;572;p23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3" name="Google Shape;573;p23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4" name="Google Shape;574;p23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5" name="Google Shape;575;p23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6" name="Google Shape;576;p23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7" name="Google Shape;577;p23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8" name="Google Shape;578;p23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9" name="Google Shape;579;p23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0" name="Google Shape;580;p23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1" name="Google Shape;581;p23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2" name="Google Shape;582;p23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3" name="Google Shape;583;p23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4" name="Google Shape;584;p23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5" name="Google Shape;585;p23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6" name="Google Shape;586;p23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7" name="Google Shape;587;p23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8" name="Google Shape;588;p23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9" name="Google Shape;589;p23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0" name="Google Shape;590;p23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1" name="Google Shape;591;p23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2" name="Google Shape;592;p23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3" name="Google Shape;593;p23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4" name="Google Shape;594;p23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5" name="Google Shape;595;p23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6" name="Google Shape;596;p23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7" name="Google Shape;597;p23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8" name="Google Shape;598;p23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9" name="Google Shape;599;p23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0" name="Google Shape;600;p23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1" name="Google Shape;601;p23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2" name="Google Shape;602;p23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3" name="Google Shape;603;p23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3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3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3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3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3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3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3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3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3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3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3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3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3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3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3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3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23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23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2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23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3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3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2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23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3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23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3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3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3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3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23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3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3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3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3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3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23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23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3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3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23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3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3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3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3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2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23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3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23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2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23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23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3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3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3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3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3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3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23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23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23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3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23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23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23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3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3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3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3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3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3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3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3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3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3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23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3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3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3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3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3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3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3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23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23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23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23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3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23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23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23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23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23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3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23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23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3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23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23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23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23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23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23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23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23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3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23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3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23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23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2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23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23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23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23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2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2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23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23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2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2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3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23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3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3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3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3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3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3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3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23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3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23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23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3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3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3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3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3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3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3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23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3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3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2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2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3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23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23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23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2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23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3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3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3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3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3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23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3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23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3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3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3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23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3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3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3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23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23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23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23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2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23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23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23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23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23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23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23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23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23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23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23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23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3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23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23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23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23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23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23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23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23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2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23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3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23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23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2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2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23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23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2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23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23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23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23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23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23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23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23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23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23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23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23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23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23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23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23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23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23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23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2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23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23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23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23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2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23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23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23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2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23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3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3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3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23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23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23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23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23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23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23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23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23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23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23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23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2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23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23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23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23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23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2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23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3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23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23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23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23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23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23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23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23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23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23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23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23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23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23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23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23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23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23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2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0" name="Google Shape;900;p2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23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23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23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23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2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23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2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23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2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2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23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23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23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23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23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23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23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23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23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23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23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23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23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23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23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23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23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23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23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2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23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23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2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23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23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23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23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23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2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23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23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23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23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23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2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23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23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2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23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23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23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23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23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23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23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2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2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23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23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23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23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23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23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2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23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2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23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2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2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23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23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23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23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23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23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2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2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23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23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23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2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23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23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23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23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2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23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23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23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2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2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23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23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23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23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0" name="Google Shape;1000;p23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1" name="Google Shape;1001;p23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2" name="Google Shape;1002;p23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3" name="Google Shape;1003;p23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04" name="Google Shape;1004;p23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7" name="Google Shape;1007;p24"/>
          <p:cNvSpPr txBox="1"/>
          <p:nvPr>
            <p:ph idx="1" type="body"/>
          </p:nvPr>
        </p:nvSpPr>
        <p:spPr>
          <a:xfrm>
            <a:off x="1024128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08" name="Google Shape;1008;p24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09" name="Google Shape;1009;p24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0" name="Google Shape;1010;p24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1" name="Google Shape;1011;p24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2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4" name="Google Shape;1014;p25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15" name="Google Shape;1015;p25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16" name="Google Shape;1016;p25"/>
          <p:cNvSpPr txBox="1"/>
          <p:nvPr>
            <p:ph idx="3" type="body"/>
          </p:nvPr>
        </p:nvSpPr>
        <p:spPr>
          <a:xfrm>
            <a:off x="5989320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17" name="Google Shape;1017;p25"/>
          <p:cNvSpPr txBox="1"/>
          <p:nvPr>
            <p:ph idx="4" type="body"/>
          </p:nvPr>
        </p:nvSpPr>
        <p:spPr>
          <a:xfrm>
            <a:off x="5989320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18" name="Google Shape;1018;p25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9" name="Google Shape;1019;p25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0" name="Google Shape;1020;p25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2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3" name="Google Shape;1023;p26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4" name="Google Shape;1024;p26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5" name="Google Shape;1025;p26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27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8" name="Google Shape;1028;p27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9" name="Google Shape;1029;p27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28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2" name="Google Shape;1032;p28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1033" name="Google Shape;1033;p28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34" name="Google Shape;1034;p28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5" name="Google Shape;1035;p28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6" name="Google Shape;1036;p28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29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9" name="Google Shape;1039;p29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5CF0F7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40" name="Google Shape;1040;p29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41" name="Google Shape;1041;p29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2" name="Google Shape;1042;p29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29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44" name="Google Shape;1044;p29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45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3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7" name="Google Shape;1047;p30"/>
          <p:cNvSpPr txBox="1"/>
          <p:nvPr>
            <p:ph idx="1" type="body"/>
          </p:nvPr>
        </p:nvSpPr>
        <p:spPr>
          <a:xfrm rot="5400000">
            <a:off x="3872484" y="-562355"/>
            <a:ext cx="4023360" cy="9720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48" name="Google Shape;1048;p30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9" name="Google Shape;1049;p30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0" name="Google Shape;1050;p30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5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31"/>
          <p:cNvSpPr txBox="1"/>
          <p:nvPr>
            <p:ph type="title"/>
          </p:nvPr>
        </p:nvSpPr>
        <p:spPr>
          <a:xfrm rot="5400000">
            <a:off x="7334250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3" name="Google Shape;1053;p31"/>
          <p:cNvSpPr txBox="1"/>
          <p:nvPr>
            <p:ph idx="1" type="body"/>
          </p:nvPr>
        </p:nvSpPr>
        <p:spPr>
          <a:xfrm rot="5400000">
            <a:off x="2076450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54" name="Google Shape;1054;p31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5" name="Google Shape;1055;p31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6" name="Google Shape;1056;p31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57" name="Google Shape;1057;p31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0" name="Google Shape;90;p20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3" name="Google Shape;1063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64" name="Google Shape;1064;p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3" name="Google Shape;1083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84" name="Google Shape;1084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6" name="Google Shape;1086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>
                <a:alpha val="2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/var/folders/m0/g0d2gdqj3g1dby02qbwk7lnr0000gn/T/com.microsoft.Word/Content.MSO/6CB9C466.tmp" id="1087" name="Google Shape;10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  <p:sp>
        <p:nvSpPr>
          <p:cNvPr id="1088" name="Google Shape;1088;p1"/>
          <p:cNvSpPr/>
          <p:nvPr/>
        </p:nvSpPr>
        <p:spPr>
          <a:xfrm>
            <a:off x="1707698" y="3930839"/>
            <a:ext cx="8664270" cy="136426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n-GB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Relationships					     		                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n-GB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Marriage </a:t>
            </a:r>
            <a:r>
              <a:rPr b="1" lang="en-GB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Trends</a:t>
            </a:r>
            <a:endParaRPr b="0" sz="32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2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4" name="Google Shape;1094;p2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5" name="Google Shape;1095;p2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Lesson Objectives</a:t>
            </a:r>
            <a:endParaRPr/>
          </a:p>
        </p:txBody>
      </p:sp>
      <p:sp>
        <p:nvSpPr>
          <p:cNvPr id="1096" name="Google Shape;1096;p2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7" name="Google Shape;1097;p2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/>
              <a:t>By the end of the lesson you will have: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/>
              <a:t>thought about your own attitude to marriage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/>
              <a:t>read about marriage in Europe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/>
              <a:t>compared marriage in different countries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"/>
          <p:cNvSpPr txBox="1"/>
          <p:nvPr>
            <p:ph type="title"/>
          </p:nvPr>
        </p:nvSpPr>
        <p:spPr>
          <a:xfrm>
            <a:off x="4965430" y="629268"/>
            <a:ext cx="6586491" cy="128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MARRIAGE AND YOU</a:t>
            </a:r>
            <a:endParaRPr/>
          </a:p>
        </p:txBody>
      </p:sp>
      <p:sp>
        <p:nvSpPr>
          <p:cNvPr id="1103" name="Google Shape;1103;p3"/>
          <p:cNvSpPr txBox="1"/>
          <p:nvPr>
            <p:ph idx="1" type="body"/>
          </p:nvPr>
        </p:nvSpPr>
        <p:spPr>
          <a:xfrm>
            <a:off x="4965431" y="2438400"/>
            <a:ext cx="6586489" cy="3785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Most of us …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A lot of us …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Hardly anyone …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None of us…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I was surprised that …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id="1104" name="Google Shape;1104;p3"/>
          <p:cNvPicPr preferRelativeResize="0"/>
          <p:nvPr/>
        </p:nvPicPr>
        <p:blipFill rotWithShape="1">
          <a:blip r:embed="rId3">
            <a:alphaModFix/>
          </a:blip>
          <a:srcRect b="0" l="31264" r="30714" t="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5" name="Google Shape;1105;p3"/>
          <p:cNvCxnSpPr/>
          <p:nvPr/>
        </p:nvCxnSpPr>
        <p:spPr>
          <a:xfrm>
            <a:off x="5080934" y="2115117"/>
            <a:ext cx="6309360" cy="0"/>
          </a:xfrm>
          <a:prstGeom prst="straightConnector1">
            <a:avLst/>
          </a:prstGeom>
          <a:noFill/>
          <a:ln cap="flat" cmpd="sng" w="19050">
            <a:solidFill>
              <a:srgbClr val="5780A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6" name="Google Shape;1106;p3"/>
          <p:cNvSpPr/>
          <p:nvPr/>
        </p:nvSpPr>
        <p:spPr>
          <a:xfrm>
            <a:off x="8150777" y="3640934"/>
            <a:ext cx="3401143" cy="2397556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come from a different country, have your views changed since you came to your new country?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2" name="Google Shape;1112;p4"/>
          <p:cNvSpPr/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3" name="Google Shape;1113;p4"/>
          <p:cNvSpPr txBox="1"/>
          <p:nvPr>
            <p:ph type="title"/>
          </p:nvPr>
        </p:nvSpPr>
        <p:spPr>
          <a:xfrm>
            <a:off x="1171074" y="1396686"/>
            <a:ext cx="3240506" cy="4064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Marriage Statistics</a:t>
            </a:r>
            <a:b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FFFFFF"/>
              </a:solidFill>
            </a:endParaRPr>
          </a:p>
        </p:txBody>
      </p:sp>
      <p:sp>
        <p:nvSpPr>
          <p:cNvPr id="1114" name="Google Shape;1114;p4"/>
          <p:cNvSpPr/>
          <p:nvPr/>
        </p:nvSpPr>
        <p:spPr>
          <a:xfrm rot="-1790889">
            <a:off x="8683720" y="941148"/>
            <a:ext cx="2987899" cy="2987899"/>
          </a:xfrm>
          <a:prstGeom prst="arc">
            <a:avLst>
              <a:gd fmla="val 15817365" name="adj1"/>
              <a:gd fmla="val 178138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4"/>
          <p:cNvSpPr/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p4"/>
          <p:cNvSpPr txBox="1"/>
          <p:nvPr>
            <p:ph idx="1" type="body"/>
          </p:nvPr>
        </p:nvSpPr>
        <p:spPr>
          <a:xfrm>
            <a:off x="5093465" y="841376"/>
            <a:ext cx="5927461" cy="5473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1. Slovenia has the highest percentage of marriages per 100 people in Europe.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GB" sz="2200"/>
              <a:t>FALSE</a:t>
            </a:r>
            <a:r>
              <a:rPr lang="en-GB" sz="2200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2. Portugal has the highest divorce rate in Europe.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GB" sz="2200"/>
              <a:t>TRUE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3. On average, people get married older in Eastern Europe (e.g. Moldova, Romania) rather than in other parts of Europe.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GB" sz="2200"/>
              <a:t>FALSE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4. In most of the Nordic countries, about fewer than 20% of the women aged between 25 and 29 are married.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b="1" lang="en-GB" sz="2200"/>
              <a:t>TRUE</a:t>
            </a:r>
            <a:endParaRPr sz="2200"/>
          </a:p>
          <a:p>
            <a:pPr indent="-203200" lvl="0" marL="3429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5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Google Shape;1122;p5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3" name="Google Shape;1123;p5"/>
          <p:cNvSpPr txBox="1"/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Marriage in Europe</a:t>
            </a:r>
            <a:br>
              <a:rPr lang="en-GB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FFFFFF"/>
              </a:solidFill>
            </a:endParaRPr>
          </a:p>
        </p:txBody>
      </p:sp>
      <p:sp>
        <p:nvSpPr>
          <p:cNvPr id="1124" name="Google Shape;1124;p5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5" name="Google Shape;1125;p5"/>
          <p:cNvSpPr txBox="1"/>
          <p:nvPr>
            <p:ph idx="1" type="body"/>
          </p:nvPr>
        </p:nvSpPr>
        <p:spPr>
          <a:xfrm>
            <a:off x="4447300" y="483075"/>
            <a:ext cx="7186500" cy="56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arenR"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What age do most Europeans get married?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The average age for a man to get married is 37.9 and 35.5 for  women.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2 ) Can people of the same sex get married anywhere in Europe?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No. There still quite a few countries where it is illegal.</a:t>
            </a:r>
            <a:endParaRPr sz="2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3) Do people in usually live together before they get married?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GB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Yes, and this is becoming more common.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highlight>
                <a:srgbClr val="011893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4) Do arranged marriages take place in Europe?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GB" sz="2000">
                <a:solidFill>
                  <a:schemeClr val="accent2"/>
                </a:solidFill>
              </a:rPr>
              <a:t>Yes, but this is becoming less common.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highlight>
                  <a:srgbClr val="011893"/>
                </a:highlight>
              </a:rPr>
              <a:t>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5 )Is the number of people getting married in churches increasing?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rPr lang="en-GB" sz="2000">
                <a:solidFill>
                  <a:schemeClr val="accent2"/>
                </a:solidFill>
              </a:rPr>
              <a:t>No. It is becoming less common.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9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1" name="Google Shape;1131;p6"/>
          <p:cNvSpPr txBox="1"/>
          <p:nvPr>
            <p:ph type="title"/>
          </p:nvPr>
        </p:nvSpPr>
        <p:spPr>
          <a:xfrm>
            <a:off x="838200" y="365125"/>
            <a:ext cx="555848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Vocabulary Matching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132" name="Google Shape;1132;p6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3" name="Google Shape;1133;p6"/>
          <p:cNvSpPr txBox="1"/>
          <p:nvPr>
            <p:ph idx="1" type="body"/>
          </p:nvPr>
        </p:nvSpPr>
        <p:spPr>
          <a:xfrm>
            <a:off x="838200" y="1825625"/>
            <a:ext cx="555848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i="1" lang="en-GB" sz="2700"/>
              <a:t>Paragraph One: </a:t>
            </a:r>
            <a:r>
              <a:rPr i="1" lang="en-GB" sz="2700"/>
              <a:t>Begin to live a quieter life by getting married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i="1" lang="en-GB" sz="2700"/>
              <a:t> </a:t>
            </a:r>
            <a:r>
              <a:rPr b="1" i="1" lang="en-GB" sz="2700">
                <a:solidFill>
                  <a:srgbClr val="31859B"/>
                </a:solidFill>
              </a:rPr>
              <a:t>settling down	</a:t>
            </a:r>
            <a:r>
              <a:rPr i="1" lang="en-GB" sz="2700"/>
              <a:t>		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i="1" lang="en-GB" sz="2700"/>
              <a:t>Paragraph Two: </a:t>
            </a:r>
            <a:r>
              <a:rPr i="1" lang="en-GB" sz="2700"/>
              <a:t>Allowed in law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i="1" lang="en-GB" sz="2700"/>
              <a:t> </a:t>
            </a:r>
            <a:r>
              <a:rPr b="1" i="1" lang="en-GB" sz="2700">
                <a:solidFill>
                  <a:srgbClr val="31859B"/>
                </a:solidFill>
              </a:rPr>
              <a:t>legal</a:t>
            </a:r>
            <a:endParaRPr b="1" sz="2700">
              <a:solidFill>
                <a:srgbClr val="31859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i="1" lang="en-GB" sz="2700"/>
              <a:t>Paragraph Three: </a:t>
            </a:r>
            <a:r>
              <a:rPr i="1" lang="en-GB" sz="2700"/>
              <a:t>Living together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i="1" lang="en-GB" sz="2700"/>
              <a:t> </a:t>
            </a:r>
            <a:r>
              <a:rPr b="1" i="1" lang="en-GB" sz="2700">
                <a:solidFill>
                  <a:srgbClr val="31859B"/>
                </a:solidFill>
              </a:rPr>
              <a:t>cohabiting</a:t>
            </a:r>
            <a:endParaRPr b="1" sz="2700">
              <a:solidFill>
                <a:srgbClr val="31859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i="1" lang="en-GB" sz="2700"/>
              <a:t>Paragraph Four: </a:t>
            </a:r>
            <a:r>
              <a:rPr i="1" lang="en-GB" sz="2700"/>
              <a:t>Not allowed in law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31859B"/>
              </a:buClr>
              <a:buSzPts val="2700"/>
              <a:buNone/>
            </a:pPr>
            <a:r>
              <a:rPr b="1" i="1" lang="en-GB" sz="2700">
                <a:solidFill>
                  <a:srgbClr val="31859B"/>
                </a:solidFill>
              </a:rPr>
              <a:t>illegal</a:t>
            </a:r>
            <a:endParaRPr b="1" sz="2700">
              <a:solidFill>
                <a:srgbClr val="31859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b="1" i="1" lang="en-GB" sz="2700"/>
              <a:t>Paragraph Five: </a:t>
            </a:r>
            <a:r>
              <a:rPr i="1" lang="en-GB" sz="2700"/>
              <a:t>Religion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31859B"/>
              </a:buClr>
              <a:buSzPts val="2700"/>
              <a:buNone/>
            </a:pPr>
            <a:r>
              <a:rPr b="1" i="1" lang="en-GB" sz="2700">
                <a:solidFill>
                  <a:srgbClr val="31859B"/>
                </a:solidFill>
              </a:rPr>
              <a:t>faith</a:t>
            </a:r>
            <a:endParaRPr b="1" sz="2700">
              <a:solidFill>
                <a:srgbClr val="31859B"/>
              </a:solidFill>
            </a:endParaRPr>
          </a:p>
        </p:txBody>
      </p:sp>
      <p:sp>
        <p:nvSpPr>
          <p:cNvPr id="1134" name="Google Shape;1134;p6"/>
          <p:cNvSpPr/>
          <p:nvPr/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cap="flat" cmpd="sng" w="1270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5" name="Google Shape;1135;p6"/>
          <p:cNvSpPr/>
          <p:nvPr/>
        </p:nvSpPr>
        <p:spPr>
          <a:xfrm rot="-5400000">
            <a:off x="8912417" y="1218531"/>
            <a:ext cx="2387600" cy="23876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6" name="Google Shape;1136;p6"/>
          <p:cNvSpPr/>
          <p:nvPr/>
        </p:nvSpPr>
        <p:spPr>
          <a:xfrm>
            <a:off x="6821310" y="0"/>
            <a:ext cx="2315251" cy="1550992"/>
          </a:xfrm>
          <a:custGeom>
            <a:rect b="b" l="l" r="r" t="t"/>
            <a:pathLst>
              <a:path extrusionOk="0" h="1550992" w="2315251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7" name="Google Shape;1137;p6"/>
          <p:cNvCxnSpPr/>
          <p:nvPr/>
        </p:nvCxnSpPr>
        <p:spPr>
          <a:xfrm>
            <a:off x="11724638" y="1331572"/>
            <a:ext cx="0" cy="1597708"/>
          </a:xfrm>
          <a:prstGeom prst="straightConnector1">
            <a:avLst/>
          </a:prstGeom>
          <a:noFill/>
          <a:ln cap="rnd" cmpd="sng" w="12700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38" name="Google Shape;1138;p6"/>
          <p:cNvSpPr/>
          <p:nvPr/>
        </p:nvSpPr>
        <p:spPr>
          <a:xfrm>
            <a:off x="11005550" y="4112081"/>
            <a:ext cx="1186451" cy="1771650"/>
          </a:xfrm>
          <a:custGeom>
            <a:rect b="b" l="l" r="r" t="t"/>
            <a:pathLst>
              <a:path extrusionOk="0" h="1771650" w="1186451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9" name="Google Shape;1139;p6"/>
          <p:cNvSpPr/>
          <p:nvPr/>
        </p:nvSpPr>
        <p:spPr>
          <a:xfrm rot="-607105">
            <a:off x="6086940" y="4145122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0" name="Google Shape;1140;p6"/>
          <p:cNvSpPr/>
          <p:nvPr/>
        </p:nvSpPr>
        <p:spPr>
          <a:xfrm>
            <a:off x="6821310" y="4962670"/>
            <a:ext cx="2643352" cy="1895331"/>
          </a:xfrm>
          <a:custGeom>
            <a:rect b="b" l="l" r="r" t="t"/>
            <a:pathLst>
              <a:path extrusionOk="0" h="1895331" w="2643352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4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7"/>
          <p:cNvSpPr/>
          <p:nvPr/>
        </p:nvSpPr>
        <p:spPr>
          <a:xfrm rot="-5400000">
            <a:off x="800100" y="1491343"/>
            <a:ext cx="3333749" cy="3499103"/>
          </a:xfrm>
          <a:prstGeom prst="downArrow">
            <a:avLst>
              <a:gd fmla="val 100000" name="adj1"/>
              <a:gd fmla="val 15788" name="adj2"/>
            </a:avLst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6" name="Google Shape;1146;p7"/>
          <p:cNvSpPr txBox="1"/>
          <p:nvPr>
            <p:ph type="title"/>
          </p:nvPr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GB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Similarities and Differences </a:t>
            </a:r>
            <a:endParaRPr/>
          </a:p>
        </p:txBody>
      </p:sp>
      <p:graphicFrame>
        <p:nvGraphicFramePr>
          <p:cNvPr id="1147" name="Google Shape;1147;p7"/>
          <p:cNvGraphicFramePr/>
          <p:nvPr/>
        </p:nvGraphicFramePr>
        <p:xfrm>
          <a:off x="4710023" y="64346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{2D7CF658-6856-4702-86CE-2315F90D096B}</a:tableStyleId>
              </a:tblPr>
              <a:tblGrid>
                <a:gridCol w="3307175"/>
                <a:gridCol w="3156525"/>
              </a:tblGrid>
              <a:tr h="9931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Language Box: Talking about similarities and differences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79650" marL="79650"/>
                </a:tc>
                <a:tc hMerge="1"/>
              </a:tr>
              <a:tr h="4575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Discussing similarities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In all the countries…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Another thing these countries have in common is that…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 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For example: In all the countries the age people are getting married is increasing.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Another thing all the countries have in common is that same-sex marriages are legal.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79650" marL="79650"/>
                </a:tc>
                <a:tc>
                  <a:txBody>
                    <a:bodyPr/>
                    <a:lstStyle/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Discussing differences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One difference is that…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Another difference is that…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 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sng" cap="none" strike="noStrike"/>
                        <a:t>For example: 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One difference is that in XXX arranged marriages are not very common but in XXX they are.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cap="none" strike="noStrike"/>
                        <a:t> </a:t>
                      </a:r>
                      <a:endParaRPr sz="14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79650" marL="796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ers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2020-10-21T12:47:51Z</dcterms:created>
  <dc:creator>jk569</dc:creator>
</cp:coreProperties>
</file>