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EBA887-9B98-4D64-98AD-96F5BB44F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DA579-E43E-4BC9-92B6-0BD9EF19E3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0B2E4-A822-4448-9024-9C4F6012E86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923FF-D8CF-4DD8-92EF-D79CA0ACED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2B15F-EA7D-476A-BA1F-D97CA2D8B5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0F9AD-D24C-462B-811B-3B0CF000EFF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14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1C22-730B-478F-AED8-96BD388C4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B4EDA-F627-4576-8552-F7B8AD9A8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C9E2-BFC4-490F-8E17-43B6077C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F2FB1-18CD-4E60-8904-03C9E5DE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60823-C573-41E1-9A93-F0D372C9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84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422A-8922-4959-822B-3470EB2A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534C6-C742-4C6A-B610-0AADE8560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8DF3-ABEB-4A6D-ACA0-C52B3651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33CB-07F6-49FC-9317-B7F49D0E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5A24-35B8-441E-BB68-01CE597F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24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27002-EA5B-4C05-936E-303D46623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A87B4-EF26-4F62-A34D-E4981E939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7CE7F-C7E3-4A59-9627-8ECDA3AD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DFC4-BC47-420D-9CFE-1FC550E7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89029-AE39-4475-BD5C-20BE6097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8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CE46-A757-4D94-8C52-5F803DE98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FB3B-FC0C-4037-9A2E-64508A24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5F712-391E-4E93-9360-65895D9B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A006-2007-4244-AB4A-DCA7C64E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D39D2-984A-4852-8E8B-54DD9495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08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B702-7028-4AA0-8E9E-50270B79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1E26F-D856-4544-A8EE-2791DE301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337C9-9205-4696-9CD8-0E5AE75C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2A6D9-52BE-4F39-8135-ADAEA468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C7758-AC28-4F8B-9B26-8CA9E07F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1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30EA-F5ED-4048-B074-F23CEC30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D083-574A-400E-84EF-139BFE4F1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CBF4-C0EC-4A0E-85F1-70ADAEF9B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22C9C-96A2-47F3-878A-A93173BB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C5010-A604-46B0-9E96-C45CFD1A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378AD-CB23-4A49-B8CE-B14E2E64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83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629E-E0E8-47DC-B67B-66B089308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C99F4-386A-4174-819B-9C881CC3E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C6FA2-2BE6-4B44-B067-3B46339DC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7B9EA-E565-4612-BB85-E49D4DD09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30815-0A19-4CB1-A0CE-289F749EC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C8964-C98A-4FEF-AB1E-56D51B79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A6656-1E15-4E1D-A0BC-4CCF4C37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0873D-ACC9-4263-A2F0-F3C6875B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8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DDEC-65CF-4188-B068-BA6E4AD9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DC806-095D-4687-85E2-E0DE139B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15880-24B2-46A3-8EB7-35B1AF7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DE7F-B2FC-45A0-98EE-841526E1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3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4C12E-AF13-4D22-B018-39D2350D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0FB71-0B81-4818-9F50-23886AE9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23836-E173-46C3-8F63-21773E7C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04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F2B7-DA1E-4878-A6F5-C613B2CA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FAC64-A174-42D0-AEE1-397350E92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F3F78-0F74-4D4B-BA75-CF28A1603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6CEBD-553E-4757-98E0-92C46F1D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09640-7AA4-49E6-9798-12B4F42A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98606-1CD5-4EE8-BA4D-746BAC38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69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BA2B-58D8-4C39-A458-EDCD534FE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81768-4EC2-4B6D-A4AF-D6BE73E82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3CE91-BC73-4AB0-A596-F9DCA3ED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CCA08-4B03-4BF7-A316-109D35F83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3293-51B8-4044-8251-F758392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96F5C-1C45-413F-B196-8D1CCF29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3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2166C-5597-424A-886B-086440E7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8790F-D686-4457-9B4D-4A51931D9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6A34-3943-433D-A926-1AD464006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3335-D300-460C-B06C-C6DEF301A00B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615CC-6F62-4481-8EE8-BB73C8DF0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56F28-1A5A-4E8B-8E96-0FC7FDD3C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4904-3426-412B-9542-C239EE998C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69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B6E5-0EA9-4D05-B10E-0DBBA073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57" y="864708"/>
            <a:ext cx="10347650" cy="238271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0277C-EB1A-489D-8033-03DD5530B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09" y="3870578"/>
            <a:ext cx="12011487" cy="2987422"/>
          </a:xfrm>
          <a:solidFill>
            <a:srgbClr val="000099"/>
          </a:solidFill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and Well-being - </a:t>
            </a:r>
          </a:p>
          <a:p>
            <a:pPr algn="ctr"/>
            <a:r>
              <a:rPr lang="en-GB" sz="5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infections and illnesses (vocabulary)</a:t>
            </a:r>
          </a:p>
        </p:txBody>
      </p:sp>
      <p:pic>
        <p:nvPicPr>
          <p:cNvPr id="5" name="Picture 4" descr="/var/folders/m0/g0d2gdqj3g1dby02qbwk7lnr0000gn/T/com.microsoft.Word/Content.MSO/6CB9C466.tmp">
            <a:extLst>
              <a:ext uri="{FF2B5EF4-FFF2-40B4-BE49-F238E27FC236}">
                <a16:creationId xmlns:a16="http://schemas.microsoft.com/office/drawing/2014/main" id="{641E00C2-C6AD-4190-A510-EB6443399C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456" y="994710"/>
            <a:ext cx="9694507" cy="2122714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70690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, outdoor, sign, yellow&#10;&#10;Description automatically generated">
            <a:extLst>
              <a:ext uri="{FF2B5EF4-FFF2-40B4-BE49-F238E27FC236}">
                <a16:creationId xmlns:a16="http://schemas.microsoft.com/office/drawing/2014/main" id="{66F52F93-1FF9-4797-9492-68ABD436FFE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8700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441EA-B9B9-4546-82D2-6DDDDC4C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941832"/>
            <a:ext cx="3438144" cy="568960"/>
          </a:xfrm>
        </p:spPr>
        <p:txBody>
          <a:bodyPr anchor="b">
            <a:normAutofit/>
          </a:bodyPr>
          <a:lstStyle/>
          <a:p>
            <a:r>
              <a:rPr lang="en-GB" sz="2800" dirty="0"/>
              <a:t>Lesson outcomes:     </a:t>
            </a:r>
            <a:endParaRPr lang="it-IT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0F043-D37F-4777-845D-B39586E84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1622067"/>
            <a:ext cx="5266381" cy="461175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1700" b="1" dirty="0">
                <a:effectLst/>
                <a:ea typeface="Calibri" panose="020F0502020204030204" pitchFamily="34" charset="0"/>
              </a:rPr>
              <a:t> </a:t>
            </a:r>
            <a:endParaRPr lang="it-IT" sz="17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By the end of the lesson you will have:                                                     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learned the basic vocabulary of common infections and illnesses.</a:t>
            </a:r>
            <a:endParaRPr lang="it-IT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saved this vocabulary for future reference and practised it.</a:t>
            </a:r>
            <a:endParaRPr lang="it-IT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>
                <a:ea typeface="Calibri" panose="020F0502020204030204" pitchFamily="34" charset="0"/>
              </a:rPr>
              <a:t> g</a:t>
            </a:r>
            <a:r>
              <a:rPr lang="en-GB">
                <a:effectLst/>
                <a:ea typeface="Calibri" panose="020F0502020204030204" pitchFamily="34" charset="0"/>
              </a:rPr>
              <a:t>iven </a:t>
            </a:r>
            <a:r>
              <a:rPr lang="en-GB" dirty="0">
                <a:effectLst/>
                <a:ea typeface="Calibri" panose="020F0502020204030204" pitchFamily="34" charset="0"/>
              </a:rPr>
              <a:t>and received advice about the most common illnesses and injuries and various treatments</a:t>
            </a:r>
            <a:r>
              <a:rPr lang="en-GB" sz="1700" dirty="0">
                <a:effectLst/>
                <a:ea typeface="Calibri" panose="020F0502020204030204" pitchFamily="34" charset="0"/>
              </a:rPr>
              <a:t>.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07631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ACA95-6DCD-4661-98CC-67F87B77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5200" b="1" dirty="0"/>
              <a:t>to have …?    to get …?   to feel … ?</a:t>
            </a:r>
            <a:endParaRPr lang="it-IT" sz="52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E4FC8E-6074-4903-A32D-8A7E7049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99" y="1690688"/>
            <a:ext cx="11016449" cy="4900472"/>
          </a:xfrm>
        </p:spPr>
        <p:txBody>
          <a:bodyPr>
            <a:normAutofit fontScale="70000" lnSpcReduction="20000"/>
          </a:bodyPr>
          <a:lstStyle/>
          <a:p>
            <a:r>
              <a:rPr lang="en-GB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runny nose                                            toothache                                             </a:t>
            </a:r>
          </a:p>
          <a:p>
            <a:r>
              <a:rPr lang="en-GB" sz="4000" b="1" dirty="0">
                <a:solidFill>
                  <a:schemeClr val="bg1">
                    <a:lumMod val="65000"/>
                  </a:schemeClr>
                </a:solidFill>
              </a:rPr>
              <a:t>flu’                                                              hot</a:t>
            </a:r>
          </a:p>
          <a:p>
            <a:r>
              <a:rPr lang="en-GB" sz="4000" b="1" dirty="0">
                <a:solidFill>
                  <a:schemeClr val="accent1"/>
                </a:solidFill>
              </a:rPr>
              <a:t>a temperature                                         a headache                            </a:t>
            </a:r>
          </a:p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it-IT" sz="4000" b="1" dirty="0" err="1">
                <a:solidFill>
                  <a:schemeClr val="accent1">
                    <a:lumMod val="75000"/>
                  </a:schemeClr>
                </a:solidFill>
              </a:rPr>
              <a:t>cold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</a:t>
            </a:r>
            <a:r>
              <a:rPr lang="it-IT" sz="4000" b="1" dirty="0" err="1">
                <a:solidFill>
                  <a:schemeClr val="accent1">
                    <a:lumMod val="75000"/>
                  </a:schemeClr>
                </a:solidFill>
              </a:rPr>
              <a:t>earache</a:t>
            </a:r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</a:p>
          <a:p>
            <a:r>
              <a:rPr lang="it-IT" sz="4000" b="1" dirty="0" err="1">
                <a:solidFill>
                  <a:schemeClr val="accent6">
                    <a:lumMod val="75000"/>
                  </a:schemeClr>
                </a:solidFill>
              </a:rPr>
              <a:t>cold</a:t>
            </a: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</a:t>
            </a:r>
            <a:r>
              <a:rPr lang="it-IT" sz="4000" b="1" dirty="0" err="1">
                <a:solidFill>
                  <a:schemeClr val="accent6">
                    <a:lumMod val="75000"/>
                  </a:schemeClr>
                </a:solidFill>
              </a:rPr>
              <a:t>toothache</a:t>
            </a:r>
            <a:endParaRPr lang="it-IT" sz="4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4000" b="1" dirty="0" err="1">
                <a:solidFill>
                  <a:schemeClr val="accent4">
                    <a:lumMod val="75000"/>
                  </a:schemeClr>
                </a:solidFill>
              </a:rPr>
              <a:t>shivery</a:t>
            </a:r>
            <a:r>
              <a:rPr lang="it-IT" sz="4000" b="1" dirty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a sore </a:t>
            </a:r>
            <a:r>
              <a:rPr lang="it-IT" sz="4000" b="1" dirty="0" err="1">
                <a:solidFill>
                  <a:schemeClr val="accent4">
                    <a:lumMod val="75000"/>
                  </a:schemeClr>
                </a:solidFill>
              </a:rPr>
              <a:t>throat</a:t>
            </a:r>
            <a:endParaRPr lang="it-IT" sz="40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sz="4000" b="1" dirty="0">
                <a:solidFill>
                  <a:srgbClr val="FF0000"/>
                </a:solidFill>
              </a:rPr>
              <a:t>a </a:t>
            </a:r>
            <a:r>
              <a:rPr lang="it-IT" sz="4000" b="1" dirty="0" err="1">
                <a:solidFill>
                  <a:srgbClr val="FF0000"/>
                </a:solidFill>
              </a:rPr>
              <a:t>bruise</a:t>
            </a:r>
            <a:r>
              <a:rPr lang="it-IT" sz="4000" b="1" dirty="0">
                <a:solidFill>
                  <a:srgbClr val="FF0000"/>
                </a:solidFill>
              </a:rPr>
              <a:t>                                                    a blister</a:t>
            </a:r>
          </a:p>
          <a:p>
            <a:r>
              <a:rPr lang="it-IT" sz="4000" b="1" dirty="0" err="1">
                <a:solidFill>
                  <a:srgbClr val="FF9900"/>
                </a:solidFill>
              </a:rPr>
              <a:t>backache</a:t>
            </a:r>
            <a:r>
              <a:rPr lang="it-IT" sz="4000" b="1" dirty="0">
                <a:solidFill>
                  <a:srgbClr val="FF9900"/>
                </a:solidFill>
              </a:rPr>
              <a:t>                                                 </a:t>
            </a:r>
            <a:r>
              <a:rPr lang="it-IT" sz="4000" b="1" dirty="0" err="1">
                <a:solidFill>
                  <a:srgbClr val="FF9900"/>
                </a:solidFill>
              </a:rPr>
              <a:t>feverish</a:t>
            </a:r>
            <a:endParaRPr lang="it-IT" sz="4000" b="1" dirty="0">
              <a:solidFill>
                <a:srgbClr val="FF9900"/>
              </a:solidFill>
            </a:endParaRPr>
          </a:p>
          <a:p>
            <a:r>
              <a:rPr lang="it-IT" sz="4000" b="1" dirty="0" err="1">
                <a:solidFill>
                  <a:srgbClr val="FF5050"/>
                </a:solidFill>
              </a:rPr>
              <a:t>dizzy</a:t>
            </a:r>
            <a:r>
              <a:rPr lang="it-IT" sz="4000" b="1" dirty="0">
                <a:solidFill>
                  <a:srgbClr val="FF5050"/>
                </a:solidFill>
              </a:rPr>
              <a:t>                                                         nausea</a:t>
            </a:r>
          </a:p>
          <a:p>
            <a:r>
              <a:rPr lang="it-IT" sz="4000" b="1" dirty="0" err="1">
                <a:solidFill>
                  <a:schemeClr val="accent4">
                    <a:lumMod val="50000"/>
                  </a:schemeClr>
                </a:solidFill>
              </a:rPr>
              <a:t>stomach</a:t>
            </a:r>
            <a:r>
              <a:rPr lang="it-IT" sz="4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it-IT" sz="4000" b="1" dirty="0" err="1">
                <a:solidFill>
                  <a:schemeClr val="accent4">
                    <a:lumMod val="50000"/>
                  </a:schemeClr>
                </a:solidFill>
              </a:rPr>
              <a:t>ache</a:t>
            </a:r>
            <a:r>
              <a:rPr lang="it-IT" sz="4000" b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</a:t>
            </a:r>
            <a:r>
              <a:rPr lang="it-IT" sz="4000" b="1" dirty="0" err="1">
                <a:solidFill>
                  <a:schemeClr val="accent4">
                    <a:lumMod val="50000"/>
                  </a:schemeClr>
                </a:solidFill>
              </a:rPr>
              <a:t>indigestion</a:t>
            </a:r>
            <a:endParaRPr lang="it-IT" sz="40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it-IT" sz="4000" b="1" dirty="0">
                <a:solidFill>
                  <a:srgbClr val="7030A0"/>
                </a:solidFill>
              </a:rPr>
              <a:t>a </a:t>
            </a:r>
            <a:r>
              <a:rPr lang="it-IT" sz="4000" b="1" dirty="0" err="1">
                <a:solidFill>
                  <a:srgbClr val="7030A0"/>
                </a:solidFill>
              </a:rPr>
              <a:t>cough</a:t>
            </a:r>
            <a:r>
              <a:rPr lang="it-IT" sz="4000" b="1" dirty="0">
                <a:solidFill>
                  <a:srgbClr val="7030A0"/>
                </a:solidFill>
              </a:rPr>
              <a:t>                                                     </a:t>
            </a:r>
            <a:r>
              <a:rPr lang="it-IT" sz="4000" b="1" dirty="0" err="1">
                <a:solidFill>
                  <a:srgbClr val="7030A0"/>
                </a:solidFill>
              </a:rPr>
              <a:t>hayfever</a:t>
            </a:r>
            <a:endParaRPr lang="it-IT" sz="4000" b="1" dirty="0">
              <a:solidFill>
                <a:srgbClr val="7030A0"/>
              </a:solidFill>
            </a:endParaRPr>
          </a:p>
          <a:p>
            <a:endParaRPr lang="it-IT" dirty="0"/>
          </a:p>
        </p:txBody>
      </p:sp>
      <p:pic>
        <p:nvPicPr>
          <p:cNvPr id="7" name="Picture 6" descr="A person covering his face with his hands&#10;&#10;Description automatically generated">
            <a:extLst>
              <a:ext uri="{FF2B5EF4-FFF2-40B4-BE49-F238E27FC236}">
                <a16:creationId xmlns:a16="http://schemas.microsoft.com/office/drawing/2014/main" id="{19238A53-0E07-4BFE-B667-6321587E8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66" y="1802167"/>
            <a:ext cx="2667209" cy="1690022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9DEE36B-64BB-4ABF-BD1E-FE8F59EBD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70" y="3603668"/>
            <a:ext cx="1016348" cy="10987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 descr="A picture containing diagram&#10;&#10;Description automatically generated">
            <a:extLst>
              <a:ext uri="{FF2B5EF4-FFF2-40B4-BE49-F238E27FC236}">
                <a16:creationId xmlns:a16="http://schemas.microsoft.com/office/drawing/2014/main" id="{9FF0208A-7FE7-43B4-87EF-ED561DDF49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508" y="4883574"/>
            <a:ext cx="2428567" cy="170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9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1C30-9F37-4BF6-BFCC-2BCE6E34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Broken bones, sprains, pulled muscles and pains</a:t>
            </a:r>
            <a:endParaRPr lang="it-IT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24B71-489E-43BC-88F6-763FD34EB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0326"/>
            <a:ext cx="5181600" cy="467663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 sprained my ankle</a:t>
            </a:r>
          </a:p>
          <a:p>
            <a:r>
              <a:rPr lang="en-GB" dirty="0"/>
              <a:t>I twisted my wrist</a:t>
            </a:r>
          </a:p>
          <a:p>
            <a:r>
              <a:rPr lang="en-GB" dirty="0"/>
              <a:t>I hurt my arm</a:t>
            </a:r>
          </a:p>
          <a:p>
            <a:r>
              <a:rPr lang="en-GB" dirty="0"/>
              <a:t>I’m a bit sunburnt</a:t>
            </a:r>
          </a:p>
          <a:p>
            <a:r>
              <a:rPr lang="en-GB" dirty="0"/>
              <a:t>I banged my head</a:t>
            </a:r>
          </a:p>
          <a:p>
            <a:r>
              <a:rPr lang="en-GB" dirty="0"/>
              <a:t>I burnt my finger</a:t>
            </a:r>
          </a:p>
          <a:p>
            <a:r>
              <a:rPr lang="en-GB" dirty="0"/>
              <a:t>My eye has swollen up</a:t>
            </a:r>
          </a:p>
          <a:p>
            <a:r>
              <a:rPr lang="en-GB" dirty="0"/>
              <a:t>I got stung by a bee</a:t>
            </a:r>
          </a:p>
          <a:p>
            <a:r>
              <a:rPr lang="en-GB" dirty="0"/>
              <a:t>I pulled a muscle running downstairs</a:t>
            </a:r>
          </a:p>
          <a:p>
            <a:r>
              <a:rPr lang="en-GB" dirty="0"/>
              <a:t>I’ve got a pain in my left shoulder</a:t>
            </a:r>
          </a:p>
          <a:p>
            <a:r>
              <a:rPr lang="en-GB" dirty="0"/>
              <a:t>I’ve got a rash on my face</a:t>
            </a:r>
          </a:p>
          <a:p>
            <a:r>
              <a:rPr lang="en-GB" dirty="0"/>
              <a:t>I’ve got a cut on my finger</a:t>
            </a:r>
          </a:p>
          <a:p>
            <a:endParaRPr lang="en-GB" dirty="0"/>
          </a:p>
          <a:p>
            <a:endParaRPr lang="en-GB" dirty="0"/>
          </a:p>
          <a:p>
            <a:endParaRPr lang="it-IT" dirty="0"/>
          </a:p>
        </p:txBody>
      </p:sp>
      <p:pic>
        <p:nvPicPr>
          <p:cNvPr id="10" name="Content Placeholder 9" descr="A picture containing floor, indoor, person, sport&#10;&#10;Description automatically generated">
            <a:extLst>
              <a:ext uri="{FF2B5EF4-FFF2-40B4-BE49-F238E27FC236}">
                <a16:creationId xmlns:a16="http://schemas.microsoft.com/office/drawing/2014/main" id="{97D1D4D9-D2EB-4E48-815E-512268FAA3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804" y="1411122"/>
            <a:ext cx="2426109" cy="1614879"/>
          </a:xfrm>
        </p:spPr>
      </p:pic>
      <p:pic>
        <p:nvPicPr>
          <p:cNvPr id="12" name="Picture 11" descr="A group of kids playing football&#10;&#10;Description automatically generated with medium confidence">
            <a:extLst>
              <a:ext uri="{FF2B5EF4-FFF2-40B4-BE49-F238E27FC236}">
                <a16:creationId xmlns:a16="http://schemas.microsoft.com/office/drawing/2014/main" id="{4E3D77BB-8D86-4AC6-A783-43130D7C2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249" y="3228829"/>
            <a:ext cx="2426110" cy="1426418"/>
          </a:xfrm>
          <a:prstGeom prst="rect">
            <a:avLst/>
          </a:prstGeom>
        </p:spPr>
      </p:pic>
      <p:pic>
        <p:nvPicPr>
          <p:cNvPr id="5" name="Picture 4" descr="A picture containing umbrella, accessory&#10;&#10;Description automatically generated">
            <a:extLst>
              <a:ext uri="{FF2B5EF4-FFF2-40B4-BE49-F238E27FC236}">
                <a16:creationId xmlns:a16="http://schemas.microsoft.com/office/drawing/2014/main" id="{D243E4BA-CD23-4861-AA6D-4B56FC5A5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13" y="3217645"/>
            <a:ext cx="1789471" cy="1431577"/>
          </a:xfrm>
          <a:prstGeom prst="rect">
            <a:avLst/>
          </a:prstGeom>
        </p:spPr>
      </p:pic>
      <p:pic>
        <p:nvPicPr>
          <p:cNvPr id="6" name="Picture 5" descr="A picture containing person, indoor, preparing, meal&#10;&#10;Description automatically generated">
            <a:extLst>
              <a:ext uri="{FF2B5EF4-FFF2-40B4-BE49-F238E27FC236}">
                <a16:creationId xmlns:a16="http://schemas.microsoft.com/office/drawing/2014/main" id="{EDEA39D0-5004-498B-8663-3889728377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497" y="1284138"/>
            <a:ext cx="2426110" cy="1712095"/>
          </a:xfrm>
          <a:prstGeom prst="rect">
            <a:avLst/>
          </a:prstGeom>
        </p:spPr>
      </p:pic>
      <p:pic>
        <p:nvPicPr>
          <p:cNvPr id="11" name="Picture 10" descr="A close - up of some green leaves&#10;&#10;Description automatically generated with low confidence">
            <a:extLst>
              <a:ext uri="{FF2B5EF4-FFF2-40B4-BE49-F238E27FC236}">
                <a16:creationId xmlns:a16="http://schemas.microsoft.com/office/drawing/2014/main" id="{C5AA7B63-8C3D-41C2-88E5-CCA59799B3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399" y="5140171"/>
            <a:ext cx="1765485" cy="1352704"/>
          </a:xfrm>
          <a:prstGeom prst="rect">
            <a:avLst/>
          </a:prstGeom>
        </p:spPr>
      </p:pic>
      <p:pic>
        <p:nvPicPr>
          <p:cNvPr id="13" name="Picture 12" descr="A picture containing tree, outdoor, grass&#10;&#10;Description automatically generated">
            <a:extLst>
              <a:ext uri="{FF2B5EF4-FFF2-40B4-BE49-F238E27FC236}">
                <a16:creationId xmlns:a16="http://schemas.microsoft.com/office/drawing/2014/main" id="{0FBD454A-AE26-4C42-AA62-68BDD63416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552" y="4840867"/>
            <a:ext cx="2346246" cy="165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F06F0-F902-4FC1-BBEB-F390898A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Reflection:</a:t>
            </a:r>
            <a:endParaRPr lang="it-IT" sz="5600">
              <a:solidFill>
                <a:srgbClr val="FFFFFF"/>
              </a:solidFill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92A9-0EA2-4F62-AFE5-C23A90120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245" y="518400"/>
            <a:ext cx="4927595" cy="5837949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has had a cough, cold or flu’ symptoms recently?</a:t>
            </a:r>
            <a:endParaRPr lang="it-IT" dirty="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has been to the doctor’s or clinic for medical advice?</a:t>
            </a:r>
            <a:endParaRPr lang="it-IT" dirty="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has fallen over, sprained an ankle or even broken a bone, perhaps playing sport? Tell your stories. </a:t>
            </a:r>
            <a:endParaRPr lang="it-IT" dirty="0">
              <a:solidFill>
                <a:schemeClr val="tx1">
                  <a:alpha val="8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</a:rPr>
              <a:t>Why is it a good idea to keep a </a:t>
            </a:r>
            <a:r>
              <a:rPr lang="en-GB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</a:rPr>
              <a:t>written </a:t>
            </a:r>
            <a:r>
              <a:rPr lang="en-GB">
                <a:solidFill>
                  <a:schemeClr val="tx1">
                    <a:alpha val="80000"/>
                  </a:schemeClr>
                </a:solidFill>
                <a:ea typeface="Calibri" panose="020F0502020204030204" pitchFamily="34" charset="0"/>
              </a:rPr>
              <a:t>record</a:t>
            </a:r>
            <a:r>
              <a:rPr lang="en-GB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dirty="0">
                <a:solidFill>
                  <a:schemeClr val="tx1">
                    <a:alpha val="80000"/>
                  </a:schemeClr>
                </a:solidFill>
                <a:effectLst/>
                <a:ea typeface="Calibri" panose="020F0502020204030204" pitchFamily="34" charset="0"/>
              </a:rPr>
              <a:t>of this vocabulary?</a:t>
            </a:r>
            <a:endParaRPr lang="it-IT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93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Lesson outcomes:     </vt:lpstr>
      <vt:lpstr>to have …?    to get …?   to feel … ?</vt:lpstr>
      <vt:lpstr>Broken bones, sprains, pulled muscles and pains</vt:lpstr>
      <vt:lpstr>Reflection: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snelling</dc:creator>
  <cp:lastModifiedBy>carolyn snelling</cp:lastModifiedBy>
  <cp:revision>25</cp:revision>
  <dcterms:created xsi:type="dcterms:W3CDTF">2021-02-13T19:39:08Z</dcterms:created>
  <dcterms:modified xsi:type="dcterms:W3CDTF">2021-06-29T20:06:37Z</dcterms:modified>
</cp:coreProperties>
</file>