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gC0AxyiVE4k8ceS0yS08RZbNUH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0" name="Google Shape;114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87" name="Google Shape;87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" name="Google Shape;89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" name="Google Shape;90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" name="Google Shape;91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" name="Google Shape;97;p18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8" name="Google Shape;98;p18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99" name="Google Shape;99;p18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3" name="Google Shape;103;p18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8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5" name="Google Shape;535;p1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1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8" name="Google Shape;538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9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2" name="Google Shape;542;p1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47" name="Google Shape;547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1" name="Google Shape;551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2" name="Google Shape;552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3" name="Google Shape;553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57" name="Google Shape;557;p20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8" name="Google Shape;558;p20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59" name="Google Shape;559;p20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0" name="Google Shape;560;p20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1" name="Google Shape;561;p20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2" name="Google Shape;562;p20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3" name="Google Shape;563;p20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0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0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4" name="Google Shape;994;p2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5" name="Google Shape;995;p2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6" name="Google Shape;996;p2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2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8" name="Google Shape;998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21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2" name="Google Shape;1002;p2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03" name="Google Shape;1003;p2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4" name="Google Shape;1004;p2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5" name="Google Shape;1005;p2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8" name="Google Shape;1008;p2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09" name="Google Shape;1009;p2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0" name="Google Shape;1010;p22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1" name="Google Shape;1011;p22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12" name="Google Shape;1012;p2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3" name="Google Shape;1013;p2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2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2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8" name="Google Shape;1018;p2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2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2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2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25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1027" name="Google Shape;1027;p25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28" name="Google Shape;1028;p2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2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0" name="Google Shape;1030;p2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3" name="Google Shape;1033;p26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34" name="Google Shape;1034;p26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5" name="Google Shape;1035;p2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2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2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8" name="Google Shape;1038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7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2" name="Google Shape;1042;p2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2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2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28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48" name="Google Shape;1048;p2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9" name="Google Shape;1049;p2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2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1" name="Google Shape;1051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HKk-pbeW3ic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HKk-pbeW3ic" TargetMode="External"/><Relationship Id="rId4" Type="http://schemas.openxmlformats.org/officeDocument/2006/relationships/image" Target="../media/image8.jpg"/><Relationship Id="rId10" Type="http://schemas.openxmlformats.org/officeDocument/2006/relationships/hyperlink" Target="https://www.coe.int/en/web/gender-matters/harassment-and-sexual-harassment#16" TargetMode="External"/><Relationship Id="rId9" Type="http://schemas.openxmlformats.org/officeDocument/2006/relationships/hyperlink" Target="https://eur-lex.europa.eu/LexUriServ/LexUriServ.do?uri=CELEX:32002L0073:EN:HTML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hyperlink" Target="https://www.coe.int/en/web/conventions/full-list/-/conventions/rms/090000168008482e" TargetMode="External"/><Relationship Id="rId8" Type="http://schemas.openxmlformats.org/officeDocument/2006/relationships/hyperlink" Target="https://www.coe.int/en/web/gender-matters/harassment-and-sexual-harassment#15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7.jp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8" name="Google Shape;1058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78" name="Google Shape;1078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0" name="Google Shape;1080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Problem Solving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1" name="Google Shape;1081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Sexual Harassment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082" name="Google Shape;1082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083" name="Google Shape;10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29"/>
          <p:cNvPicPr preferRelativeResize="0"/>
          <p:nvPr/>
        </p:nvPicPr>
        <p:blipFill rotWithShape="1">
          <a:blip r:embed="rId3">
            <a:alphaModFix/>
          </a:blip>
          <a:srcRect b="0" l="18887" r="18886" t="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29"/>
          <p:cNvSpPr/>
          <p:nvPr/>
        </p:nvSpPr>
        <p:spPr>
          <a:xfrm>
            <a:off x="0" y="2110109"/>
            <a:ext cx="6289964" cy="3542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3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52"/>
              <a:buFont typeface="Noto Sans Symbols"/>
              <a:buChar char="❑"/>
            </a:pPr>
            <a:r>
              <a:rPr b="0" i="0" lang="en-US" sz="3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better understanding of what sexual harassment is and how to take action.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2"/>
              <a:buFont typeface="Noto Sans Symbols"/>
              <a:buChar char="❑"/>
            </a:pPr>
            <a:r>
              <a:rPr b="0" i="0" lang="en-US" sz="3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learnt more about the </a:t>
            </a:r>
            <a:r>
              <a:rPr b="0" i="0" lang="en-US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#Me Too</a:t>
            </a:r>
            <a:endParaRPr b="0" i="0" sz="333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campaign.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2"/>
              <a:buFont typeface="Noto Sans Symbols"/>
              <a:buChar char="❑"/>
            </a:pPr>
            <a:r>
              <a:rPr b="0" i="0" lang="en-US" sz="305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discussed your views on sexual harassment </a:t>
            </a:r>
            <a:endParaRPr b="1" i="0" sz="3052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9"/>
          <p:cNvSpPr/>
          <p:nvPr/>
        </p:nvSpPr>
        <p:spPr>
          <a:xfrm>
            <a:off x="318300" y="2110100"/>
            <a:ext cx="5777100" cy="42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oup brainstorm" id="1092" name="Google Shape;109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0910" y="5755006"/>
            <a:ext cx="35052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29"/>
          <p:cNvSpPr txBox="1"/>
          <p:nvPr/>
        </p:nvSpPr>
        <p:spPr>
          <a:xfrm>
            <a:off x="124691" y="831273"/>
            <a:ext cx="4471683" cy="1749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30"/>
          <p:cNvPicPr preferRelativeResize="0"/>
          <p:nvPr/>
        </p:nvPicPr>
        <p:blipFill rotWithShape="1">
          <a:blip r:embed="rId3">
            <a:alphaModFix/>
          </a:blip>
          <a:srcRect b="0" l="18887" r="18886" t="0"/>
          <a:stretch/>
        </p:blipFill>
        <p:spPr>
          <a:xfrm>
            <a:off x="5896758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30"/>
          <p:cNvSpPr/>
          <p:nvPr/>
        </p:nvSpPr>
        <p:spPr>
          <a:xfrm>
            <a:off x="318304" y="367885"/>
            <a:ext cx="6592859" cy="1742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30"/>
          <p:cNvSpPr/>
          <p:nvPr/>
        </p:nvSpPr>
        <p:spPr>
          <a:xfrm>
            <a:off x="318304" y="1720778"/>
            <a:ext cx="5777023" cy="442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brainstorm" id="1102" name="Google Shape;110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0910" y="5755006"/>
            <a:ext cx="35052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30"/>
          <p:cNvSpPr txBox="1"/>
          <p:nvPr/>
        </p:nvSpPr>
        <p:spPr>
          <a:xfrm>
            <a:off x="457201" y="2110109"/>
            <a:ext cx="462741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What is sexual harassment?</a:t>
            </a:r>
            <a:endParaRPr b="0" i="0" sz="4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Google Shape;1108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5925" r="25925" t="0"/>
          <a:stretch/>
        </p:blipFill>
        <p:spPr>
          <a:xfrm>
            <a:off x="5896758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1"/>
          <p:cNvSpPr/>
          <p:nvPr/>
        </p:nvSpPr>
        <p:spPr>
          <a:xfrm>
            <a:off x="318304" y="367885"/>
            <a:ext cx="6592859" cy="1742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318304" y="1720778"/>
            <a:ext cx="5777023" cy="442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brainstorm" id="1112" name="Google Shape;111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910" y="5755006"/>
            <a:ext cx="35052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31"/>
          <p:cNvSpPr txBox="1"/>
          <p:nvPr/>
        </p:nvSpPr>
        <p:spPr>
          <a:xfrm>
            <a:off x="457201" y="2110109"/>
            <a:ext cx="462741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CD488A"/>
                </a:solidFill>
                <a:latin typeface="Calibri"/>
                <a:ea typeface="Calibri"/>
                <a:cs typeface="Calibri"/>
                <a:sym typeface="Calibri"/>
              </a:rPr>
              <a:t>What is sexual harassment?</a:t>
            </a:r>
            <a:endParaRPr b="0" i="0" sz="4800" u="none" cap="none" strike="noStrike">
              <a:solidFill>
                <a:srgbClr val="CD48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2077" r="22076" t="0"/>
          <a:stretch/>
        </p:blipFill>
        <p:spPr>
          <a:xfrm>
            <a:off x="6911164" y="10"/>
            <a:ext cx="5379746" cy="641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32"/>
          <p:cNvSpPr/>
          <p:nvPr/>
        </p:nvSpPr>
        <p:spPr>
          <a:xfrm>
            <a:off x="318304" y="367885"/>
            <a:ext cx="6592859" cy="1742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32"/>
          <p:cNvSpPr/>
          <p:nvPr/>
        </p:nvSpPr>
        <p:spPr>
          <a:xfrm>
            <a:off x="318304" y="1720778"/>
            <a:ext cx="5777023" cy="442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brainstorm" id="1122" name="Google Shape;112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910" y="5755006"/>
            <a:ext cx="35052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32"/>
          <p:cNvSpPr txBox="1"/>
          <p:nvPr/>
        </p:nvSpPr>
        <p:spPr>
          <a:xfrm>
            <a:off x="457201" y="2110109"/>
            <a:ext cx="9429378" cy="2480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32"/>
          <p:cNvSpPr/>
          <p:nvPr/>
        </p:nvSpPr>
        <p:spPr>
          <a:xfrm>
            <a:off x="0" y="1226968"/>
            <a:ext cx="2484387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800" u="sng" cap="none" strike="noStrike">
                <a:solidFill>
                  <a:srgbClr val="007BC8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Istanbul Convention of the Council of Europe</a:t>
            </a:r>
            <a:endParaRPr b="0" i="0" sz="2800" u="none" cap="none" strike="noStrike">
              <a:solidFill>
                <a:srgbClr val="007BC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 defines sexual harassment as: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32"/>
          <p:cNvSpPr/>
          <p:nvPr/>
        </p:nvSpPr>
        <p:spPr>
          <a:xfrm>
            <a:off x="-1" y="-1"/>
            <a:ext cx="2436223" cy="24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32"/>
          <p:cNvSpPr/>
          <p:nvPr/>
        </p:nvSpPr>
        <p:spPr>
          <a:xfrm>
            <a:off x="219394" y="2597251"/>
            <a:ext cx="6328363" cy="39703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8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any form of unwanted verbal, non-verbal or physical conduct of a sexual nature with the purpose or effect of violating the dignity of a person, in particular when creating an intimidating, hostile, degrading,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 humiliating or offensive environment.</a:t>
            </a:r>
            <a:r>
              <a:rPr b="0" baseline="30000" i="0" lang="en-US" sz="2800" u="sng" cap="none" strike="noStrike">
                <a:solidFill>
                  <a:srgbClr val="007BC8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15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Harassment and sexual harassment are also defined in </a:t>
            </a:r>
            <a:r>
              <a:rPr b="0" i="0" lang="en-US" sz="2800" u="sng" cap="none" strike="noStrike">
                <a:solidFill>
                  <a:srgbClr val="007BC8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 Directive 2002/73/EC</a:t>
            </a:r>
            <a:r>
              <a:rPr b="0" baseline="30000" i="0" lang="en-US" sz="2800" u="sng" cap="none" strike="noStrike">
                <a:solidFill>
                  <a:srgbClr val="007BC8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16</a:t>
            </a:r>
            <a:r>
              <a:rPr b="0" i="0" lang="en-US" sz="2800" u="none" cap="none" strike="noStrike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33"/>
          <p:cNvPicPr preferRelativeResize="0"/>
          <p:nvPr/>
        </p:nvPicPr>
        <p:blipFill rotWithShape="1">
          <a:blip r:embed="rId3">
            <a:alphaModFix/>
          </a:blip>
          <a:srcRect b="0" l="16007" r="16007" t="0"/>
          <a:stretch/>
        </p:blipFill>
        <p:spPr>
          <a:xfrm>
            <a:off x="6874861" y="207828"/>
            <a:ext cx="6687141" cy="655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33"/>
          <p:cNvSpPr/>
          <p:nvPr/>
        </p:nvSpPr>
        <p:spPr>
          <a:xfrm>
            <a:off x="318304" y="1720778"/>
            <a:ext cx="5777023" cy="442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brainstorm" id="1134" name="Google Shape;113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0910" y="5755006"/>
            <a:ext cx="35052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33"/>
          <p:cNvSpPr txBox="1"/>
          <p:nvPr/>
        </p:nvSpPr>
        <p:spPr>
          <a:xfrm>
            <a:off x="293309" y="1057275"/>
            <a:ext cx="5968945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know about the #Me Too Movement?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what you know with your partner. Make notes in </a:t>
            </a:r>
            <a:r>
              <a:rPr b="1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column 1.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going to do some research and find out more about this movement. What do you want to know? Write your questions in </a:t>
            </a:r>
            <a:r>
              <a:rPr b="1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column 2.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 add what you now know about the movement in </a:t>
            </a:r>
            <a:r>
              <a:rPr b="0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b="1" i="0" lang="en-US" sz="2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lumn 3.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33"/>
          <p:cNvSpPr txBox="1"/>
          <p:nvPr/>
        </p:nvSpPr>
        <p:spPr>
          <a:xfrm>
            <a:off x="429490" y="343612"/>
            <a:ext cx="69719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#Me Too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34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34"/>
          <p:cNvPicPr preferRelativeResize="0"/>
          <p:nvPr/>
        </p:nvPicPr>
        <p:blipFill rotWithShape="1">
          <a:blip r:embed="rId3">
            <a:alphaModFix amt="69000"/>
          </a:blip>
          <a:srcRect b="25195" l="0" r="0" t="2446"/>
          <a:stretch/>
        </p:blipFill>
        <p:spPr>
          <a:xfrm>
            <a:off x="-3" y="2257425"/>
            <a:ext cx="4196274" cy="4600575"/>
          </a:xfrm>
          <a:custGeom>
            <a:rect b="b" l="l" r="r" t="t"/>
            <a:pathLst>
              <a:path extrusionOk="0" h="4600575" w="4196274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44" name="Google Shape;1144;p34"/>
          <p:cNvPicPr preferRelativeResize="0"/>
          <p:nvPr/>
        </p:nvPicPr>
        <p:blipFill rotWithShape="1">
          <a:blip r:embed="rId4">
            <a:alphaModFix amt="77000"/>
          </a:blip>
          <a:srcRect b="3" l="8749" r="26752" t="0"/>
          <a:stretch/>
        </p:blipFill>
        <p:spPr>
          <a:xfrm>
            <a:off x="6229955" y="1"/>
            <a:ext cx="2293587" cy="2479268"/>
          </a:xfrm>
          <a:custGeom>
            <a:rect b="b" l="l" r="r" t="t"/>
            <a:pathLst>
              <a:path extrusionOk="0" h="3476265" w="3359190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45" name="Google Shape;1145;p34"/>
          <p:cNvPicPr preferRelativeResize="0"/>
          <p:nvPr/>
        </p:nvPicPr>
        <p:blipFill rotWithShape="1">
          <a:blip r:embed="rId5">
            <a:alphaModFix amt="65000"/>
          </a:blip>
          <a:srcRect b="3237" l="0" r="-2" t="23340"/>
          <a:stretch/>
        </p:blipFill>
        <p:spPr>
          <a:xfrm>
            <a:off x="480177" y="3"/>
            <a:ext cx="4980517" cy="2440831"/>
          </a:xfrm>
          <a:custGeom>
            <a:rect b="b" l="l" r="r" t="t"/>
            <a:pathLst>
              <a:path extrusionOk="0" h="2440831" w="4980517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close-up of a person's face&#10;&#10;Description automatically generated with medium confidence" id="1146" name="Google Shape;1146;p34"/>
          <p:cNvPicPr preferRelativeResize="0"/>
          <p:nvPr/>
        </p:nvPicPr>
        <p:blipFill rotWithShape="1">
          <a:blip r:embed="rId6">
            <a:alphaModFix amt="74000"/>
          </a:blip>
          <a:srcRect b="0" l="31619" r="2079" t="0"/>
          <a:stretch/>
        </p:blipFill>
        <p:spPr>
          <a:xfrm>
            <a:off x="8556350" y="10"/>
            <a:ext cx="3635653" cy="3660317"/>
          </a:xfrm>
          <a:custGeom>
            <a:rect b="b" l="l" r="r" t="t"/>
            <a:pathLst>
              <a:path extrusionOk="0" h="3660327" w="3635653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47" name="Google Shape;1147;p34"/>
          <p:cNvSpPr txBox="1"/>
          <p:nvPr/>
        </p:nvSpPr>
        <p:spPr>
          <a:xfrm>
            <a:off x="3635651" y="1537466"/>
            <a:ext cx="8553302" cy="5320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19812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812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812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812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9812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Have Your Say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300" u="none" cap="none" strike="noStrik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man cannot be the victim of sexual harassment.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2.The best way to deal with sexual harassment is to ignore it.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3.Sexual harassment between people of the same sex is rare.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4.If a person dresses or behaves in a sexy way, they are asking for attention and have to accept what others say or do.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5.It’s hard to tell the difference between ‘flirting’ and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‘sexual harassment’?. 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6.It’s difficult to know what to do if you have been or are being sexually harassed.</a:t>
            </a:r>
            <a:endParaRPr/>
          </a:p>
        </p:txBody>
      </p:sp>
      <p:sp>
        <p:nvSpPr>
          <p:cNvPr id="1148" name="Google Shape;1148;p34"/>
          <p:cNvSpPr txBox="1"/>
          <p:nvPr/>
        </p:nvSpPr>
        <p:spPr>
          <a:xfrm>
            <a:off x="3723133" y="4378732"/>
            <a:ext cx="7580969" cy="1839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698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318304" y="1720778"/>
            <a:ext cx="5777023" cy="442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up brainstorm" id="1150" name="Google Shape;1150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0910" y="5755006"/>
            <a:ext cx="350520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rgbClr val="538CD5"/>
                </a:solidFill>
              </a:rPr>
              <a:t>Reflection</a:t>
            </a:r>
            <a:endParaRPr/>
          </a:p>
        </p:txBody>
      </p:sp>
      <p:sp>
        <p:nvSpPr>
          <p:cNvPr id="1156" name="Google Shape;1156;p3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How similar or different do you think countries around the world view sexual harassment?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How seriously is it taken where you live now? Is it common?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Who do you think is responsible for helping people understand what sexual harassment is?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6081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What advice would you give to someone who is being sexually harassed?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2021-04-19T19:59:31Z</dcterms:created>
  <dc:creator>jon whitbread</dc:creator>
</cp:coreProperties>
</file>