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3" r:id="rId1"/>
  </p:sldMasterIdLst>
  <p:notesMasterIdLst>
    <p:notesMasterId r:id="rId8"/>
  </p:notesMasterIdLst>
  <p:sldIdLst>
    <p:sldId id="256" r:id="rId2"/>
    <p:sldId id="257" r:id="rId3"/>
    <p:sldId id="290" r:id="rId4"/>
    <p:sldId id="300" r:id="rId5"/>
    <p:sldId id="304" r:id="rId6"/>
    <p:sldId id="305"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Wingdings 2" pitchFamily="2" charset="2"/>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5OBEMbdNMUGHwBsv3mF/p3l3o6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D883FF"/>
    <a:srgbClr val="73FDD6"/>
    <a:srgbClr val="009051"/>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B644F7-95ED-4178-9743-F6231567ADE2}">
  <a:tblStyle styleId="{F1B644F7-95ED-4178-9743-F6231567ADE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82"/>
    <p:restoredTop sz="94697"/>
  </p:normalViewPr>
  <p:slideViewPr>
    <p:cSldViewPr snapToGrid="0">
      <p:cViewPr varScale="1">
        <p:scale>
          <a:sx n="80" d="100"/>
          <a:sy n="80" d="100"/>
        </p:scale>
        <p:origin x="64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175AA-B497-443C-9C2D-2CDE46426302}"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34903633-7AA9-42BE-A641-67F9D2A3F609}">
      <dgm:prSet/>
      <dgm:spPr/>
      <dgm:t>
        <a:bodyPr/>
        <a:lstStyle/>
        <a:p>
          <a:pPr algn="ctr"/>
          <a:r>
            <a:rPr lang="en-GB" dirty="0"/>
            <a:t>By the end of the lesson, you will have: </a:t>
          </a:r>
        </a:p>
        <a:p>
          <a:pPr algn="l"/>
          <a:r>
            <a:rPr lang="en-GB" dirty="0"/>
            <a:t>listened, taken notes on and discussed one woman’s story about being sacked </a:t>
          </a:r>
        </a:p>
        <a:p>
          <a:pPr algn="l">
            <a:buFont typeface="Wingdings" pitchFamily="2" charset="2"/>
            <a:buChar char=""/>
          </a:pPr>
          <a:r>
            <a:rPr lang="en-GB" dirty="0"/>
            <a:t>focused on work - related vocabulary </a:t>
          </a:r>
        </a:p>
        <a:p>
          <a:pPr algn="l">
            <a:buFont typeface="Wingdings" pitchFamily="2" charset="2"/>
            <a:buChar char=""/>
          </a:pPr>
          <a:r>
            <a:rPr lang="en-GB" dirty="0"/>
            <a:t>rewritten the story using the new vocabulary </a:t>
          </a:r>
          <a:endParaRPr lang="en-US" b="0" dirty="0">
            <a:latin typeface="Calibri" panose="020F0502020204030204" pitchFamily="34" charset="0"/>
            <a:cs typeface="Calibri" panose="020F0502020204030204" pitchFamily="34" charset="0"/>
          </a:endParaRPr>
        </a:p>
      </dgm:t>
    </dgm:pt>
    <dgm:pt modelId="{DF0DB280-75AE-4E34-89E9-740C44EB2045}" type="parTrans" cxnId="{0874A36C-C197-4530-93CB-95B56342EDD0}">
      <dgm:prSet/>
      <dgm:spPr/>
      <dgm:t>
        <a:bodyPr/>
        <a:lstStyle/>
        <a:p>
          <a:endParaRPr lang="en-US"/>
        </a:p>
      </dgm:t>
    </dgm:pt>
    <dgm:pt modelId="{773569EA-0410-4687-8CBF-0BD933A41E21}" type="sibTrans" cxnId="{0874A36C-C197-4530-93CB-95B56342EDD0}">
      <dgm:prSet/>
      <dgm:spPr/>
      <dgm:t>
        <a:bodyPr/>
        <a:lstStyle/>
        <a:p>
          <a:endParaRPr lang="en-US"/>
        </a:p>
      </dgm:t>
    </dgm:pt>
    <dgm:pt modelId="{10D0CE8F-A106-F14A-8C6C-2855260D489F}" type="pres">
      <dgm:prSet presAssocID="{1D2175AA-B497-443C-9C2D-2CDE46426302}" presName="hierChild1" presStyleCnt="0">
        <dgm:presLayoutVars>
          <dgm:chPref val="1"/>
          <dgm:dir/>
          <dgm:animOne val="branch"/>
          <dgm:animLvl val="lvl"/>
          <dgm:resizeHandles/>
        </dgm:presLayoutVars>
      </dgm:prSet>
      <dgm:spPr/>
    </dgm:pt>
    <dgm:pt modelId="{791C35A1-9482-5741-84F1-DBE0EB4F77EF}" type="pres">
      <dgm:prSet presAssocID="{34903633-7AA9-42BE-A641-67F9D2A3F609}" presName="hierRoot1" presStyleCnt="0"/>
      <dgm:spPr/>
    </dgm:pt>
    <dgm:pt modelId="{EE430204-E032-CE4D-A375-4319F7CBC688}" type="pres">
      <dgm:prSet presAssocID="{34903633-7AA9-42BE-A641-67F9D2A3F609}" presName="composite" presStyleCnt="0"/>
      <dgm:spPr/>
    </dgm:pt>
    <dgm:pt modelId="{20778367-15B5-6749-97EC-E0CFB26B10A7}" type="pres">
      <dgm:prSet presAssocID="{34903633-7AA9-42BE-A641-67F9D2A3F609}" presName="background" presStyleLbl="node0" presStyleIdx="0" presStyleCnt="1"/>
      <dgm:spPr/>
    </dgm:pt>
    <dgm:pt modelId="{121281B7-274F-E749-936B-776D7BCE56A5}" type="pres">
      <dgm:prSet presAssocID="{34903633-7AA9-42BE-A641-67F9D2A3F609}" presName="text" presStyleLbl="fgAcc0" presStyleIdx="0" presStyleCnt="1">
        <dgm:presLayoutVars>
          <dgm:chPref val="3"/>
        </dgm:presLayoutVars>
      </dgm:prSet>
      <dgm:spPr/>
    </dgm:pt>
    <dgm:pt modelId="{0B9D0D2A-C1AF-0D4E-B47F-A7DFD222CBED}" type="pres">
      <dgm:prSet presAssocID="{34903633-7AA9-42BE-A641-67F9D2A3F609}" presName="hierChild2" presStyleCnt="0"/>
      <dgm:spPr/>
    </dgm:pt>
  </dgm:ptLst>
  <dgm:cxnLst>
    <dgm:cxn modelId="{AC4F0A56-0DE5-2449-B57D-94F6D4154D94}" type="presOf" srcId="{1D2175AA-B497-443C-9C2D-2CDE46426302}" destId="{10D0CE8F-A106-F14A-8C6C-2855260D489F}" srcOrd="0" destOrd="0" presId="urn:microsoft.com/office/officeart/2005/8/layout/hierarchy1"/>
    <dgm:cxn modelId="{0874A36C-C197-4530-93CB-95B56342EDD0}" srcId="{1D2175AA-B497-443C-9C2D-2CDE46426302}" destId="{34903633-7AA9-42BE-A641-67F9D2A3F609}" srcOrd="0" destOrd="0" parTransId="{DF0DB280-75AE-4E34-89E9-740C44EB2045}" sibTransId="{773569EA-0410-4687-8CBF-0BD933A41E21}"/>
    <dgm:cxn modelId="{238A55C7-2F12-6E4E-B294-6A2C7CC0590D}" type="presOf" srcId="{34903633-7AA9-42BE-A641-67F9D2A3F609}" destId="{121281B7-274F-E749-936B-776D7BCE56A5}" srcOrd="0" destOrd="0" presId="urn:microsoft.com/office/officeart/2005/8/layout/hierarchy1"/>
    <dgm:cxn modelId="{E4CA69E0-9026-C14B-89BA-8F9AEE3C16F2}" type="presParOf" srcId="{10D0CE8F-A106-F14A-8C6C-2855260D489F}" destId="{791C35A1-9482-5741-84F1-DBE0EB4F77EF}" srcOrd="0" destOrd="0" presId="urn:microsoft.com/office/officeart/2005/8/layout/hierarchy1"/>
    <dgm:cxn modelId="{01E7EAE3-7E00-AB47-87A4-2DCA0718CEAB}" type="presParOf" srcId="{791C35A1-9482-5741-84F1-DBE0EB4F77EF}" destId="{EE430204-E032-CE4D-A375-4319F7CBC688}" srcOrd="0" destOrd="0" presId="urn:microsoft.com/office/officeart/2005/8/layout/hierarchy1"/>
    <dgm:cxn modelId="{83779919-EF7F-F647-8CC6-67188C5B6BC2}" type="presParOf" srcId="{EE430204-E032-CE4D-A375-4319F7CBC688}" destId="{20778367-15B5-6749-97EC-E0CFB26B10A7}" srcOrd="0" destOrd="0" presId="urn:microsoft.com/office/officeart/2005/8/layout/hierarchy1"/>
    <dgm:cxn modelId="{8B5188DC-62D1-724F-8F18-A7AD01FC511B}" type="presParOf" srcId="{EE430204-E032-CE4D-A375-4319F7CBC688}" destId="{121281B7-274F-E749-936B-776D7BCE56A5}" srcOrd="1" destOrd="0" presId="urn:microsoft.com/office/officeart/2005/8/layout/hierarchy1"/>
    <dgm:cxn modelId="{6422280F-2DB6-794D-8EF7-11E87BCD70E3}" type="presParOf" srcId="{791C35A1-9482-5741-84F1-DBE0EB4F77EF}" destId="{0B9D0D2A-C1AF-0D4E-B47F-A7DFD222CBE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8367-15B5-6749-97EC-E0CFB26B10A7}">
      <dsp:nvSpPr>
        <dsp:cNvPr id="0" name=""/>
        <dsp:cNvSpPr/>
      </dsp:nvSpPr>
      <dsp:spPr>
        <a:xfrm>
          <a:off x="0" y="750837"/>
          <a:ext cx="3336085" cy="2118414"/>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21281B7-274F-E749-936B-776D7BCE56A5}">
      <dsp:nvSpPr>
        <dsp:cNvPr id="0" name=""/>
        <dsp:cNvSpPr/>
      </dsp:nvSpPr>
      <dsp:spPr>
        <a:xfrm>
          <a:off x="370676" y="1102979"/>
          <a:ext cx="3336085" cy="211841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By the end of the lesson, you will have: </a:t>
          </a:r>
        </a:p>
        <a:p>
          <a:pPr marL="0" lvl="0" indent="0" algn="l" defTabSz="666750">
            <a:lnSpc>
              <a:spcPct val="90000"/>
            </a:lnSpc>
            <a:spcBef>
              <a:spcPct val="0"/>
            </a:spcBef>
            <a:spcAft>
              <a:spcPct val="35000"/>
            </a:spcAft>
            <a:buNone/>
          </a:pPr>
          <a:r>
            <a:rPr lang="en-GB" sz="1500" kern="1200" dirty="0"/>
            <a:t>listened, taken notes on and discussed one woman’s story about being sacked </a:t>
          </a:r>
        </a:p>
        <a:p>
          <a:pPr marL="0" lvl="0" indent="0" algn="l" defTabSz="666750">
            <a:lnSpc>
              <a:spcPct val="90000"/>
            </a:lnSpc>
            <a:spcBef>
              <a:spcPct val="0"/>
            </a:spcBef>
            <a:spcAft>
              <a:spcPct val="35000"/>
            </a:spcAft>
            <a:buFont typeface="Wingdings" pitchFamily="2" charset="2"/>
            <a:buNone/>
          </a:pPr>
          <a:r>
            <a:rPr lang="en-GB" sz="1500" kern="1200" dirty="0"/>
            <a:t>focused on work - related vocabulary </a:t>
          </a:r>
        </a:p>
        <a:p>
          <a:pPr marL="0" lvl="0" indent="0" algn="l" defTabSz="666750">
            <a:lnSpc>
              <a:spcPct val="90000"/>
            </a:lnSpc>
            <a:spcBef>
              <a:spcPct val="0"/>
            </a:spcBef>
            <a:spcAft>
              <a:spcPct val="35000"/>
            </a:spcAft>
            <a:buFont typeface="Wingdings" pitchFamily="2" charset="2"/>
            <a:buNone/>
          </a:pPr>
          <a:r>
            <a:rPr lang="en-GB" sz="1500" kern="1200" dirty="0"/>
            <a:t>rewritten the story using the new vocabulary </a:t>
          </a:r>
          <a:endParaRPr lang="en-US" sz="1500" b="0" kern="1200" dirty="0">
            <a:latin typeface="Calibri" panose="020F0502020204030204" pitchFamily="34" charset="0"/>
            <a:cs typeface="Calibri" panose="020F0502020204030204" pitchFamily="34" charset="0"/>
          </a:endParaRPr>
        </a:p>
      </dsp:txBody>
      <dsp:txXfrm>
        <a:off x="432722" y="1165025"/>
        <a:ext cx="3211993" cy="19943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07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201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20776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868255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94654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469658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306439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75054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161613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1622258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3293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570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82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69025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41223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296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872670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426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903420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7065213"/>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https://cdn.pixabay.com/photo/2017/04/28/18/08/havana-2269059__340.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3" name="Google Shape;1063;p1"/>
          <p:cNvGrpSpPr/>
          <p:nvPr/>
        </p:nvGrpSpPr>
        <p:grpSpPr>
          <a:xfrm>
            <a:off x="-329674" y="-59376"/>
            <a:ext cx="12515851" cy="6923798"/>
            <a:chOff x="-329674" y="-51881"/>
            <a:chExt cx="12515851" cy="6923798"/>
          </a:xfrm>
        </p:grpSpPr>
        <p:sp>
          <p:nvSpPr>
            <p:cNvPr id="1064" name="Google Shape;1064;p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6" name="Google Shape;1066;p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8" name="Google Shape;1068;p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1" name="Google Shape;1071;p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2" name="Google Shape;1072;p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83" name="Google Shape;1083;p1"/>
          <p:cNvGrpSpPr/>
          <p:nvPr/>
        </p:nvGrpSpPr>
        <p:grpSpPr>
          <a:xfrm>
            <a:off x="1669293" y="3893141"/>
            <a:ext cx="8845667" cy="1771275"/>
            <a:chOff x="1669293" y="3893141"/>
            <a:chExt cx="8845667" cy="1771275"/>
          </a:xfrm>
        </p:grpSpPr>
        <p:sp>
          <p:nvSpPr>
            <p:cNvPr id="1084" name="Google Shape;1084;p1"/>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5" name="Google Shape;1085;p1"/>
            <p:cNvSpPr/>
            <p:nvPr/>
          </p:nvSpPr>
          <p:spPr>
            <a:xfrm>
              <a:off x="1669293" y="3893141"/>
              <a:ext cx="8845667" cy="14202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6" name="Google Shape;1086;p1"/>
          <p:cNvSpPr txBox="1">
            <a:spLocks noGrp="1"/>
          </p:cNvSpPr>
          <p:nvPr>
            <p:ph type="ctrTitle"/>
          </p:nvPr>
        </p:nvSpPr>
        <p:spPr>
          <a:xfrm>
            <a:off x="1759236" y="3980237"/>
            <a:ext cx="8672295" cy="727748"/>
          </a:xfrm>
          <a:prstGeom prst="rect">
            <a:avLst/>
          </a:prstGeom>
          <a:solidFill>
            <a:srgbClr val="011893"/>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959"/>
              <a:buFont typeface="Calibri"/>
              <a:buNone/>
            </a:pPr>
            <a:r>
              <a:rPr lang="en-US" sz="3959" b="1" dirty="0">
                <a:solidFill>
                  <a:schemeClr val="lt1"/>
                </a:solidFill>
              </a:rPr>
              <a:t>work	       		   </a:t>
            </a:r>
            <a:endParaRPr sz="3600" dirty="0">
              <a:solidFill>
                <a:schemeClr val="lt1"/>
              </a:solidFill>
            </a:endParaRPr>
          </a:p>
        </p:txBody>
      </p:sp>
      <p:sp>
        <p:nvSpPr>
          <p:cNvPr id="1087" name="Google Shape;1087;p1"/>
          <p:cNvSpPr txBox="1">
            <a:spLocks noGrp="1"/>
          </p:cNvSpPr>
          <p:nvPr>
            <p:ph type="subTitle" idx="1"/>
          </p:nvPr>
        </p:nvSpPr>
        <p:spPr>
          <a:xfrm>
            <a:off x="1759238" y="4707985"/>
            <a:ext cx="8664270" cy="727747"/>
          </a:xfrm>
          <a:prstGeom prst="rect">
            <a:avLst/>
          </a:prstGeom>
          <a:solidFill>
            <a:srgbClr val="011893"/>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000"/>
              <a:buNone/>
            </a:pPr>
            <a:r>
              <a:rPr lang="en-US" sz="4000" b="1" dirty="0">
                <a:solidFill>
                  <a:schemeClr val="lt1"/>
                </a:solidFill>
              </a:rPr>
              <a:t>Knowing your rights</a:t>
            </a:r>
            <a:endParaRPr sz="4000" b="1" dirty="0">
              <a:solidFill>
                <a:schemeClr val="lt1"/>
              </a:solidFill>
            </a:endParaRPr>
          </a:p>
        </p:txBody>
      </p:sp>
      <p:sp>
        <p:nvSpPr>
          <p:cNvPr id="1088" name="Google Shape;1088;p1"/>
          <p:cNvSpPr/>
          <p:nvPr/>
        </p:nvSpPr>
        <p:spPr>
          <a:xfrm>
            <a:off x="1668032" y="1179555"/>
            <a:ext cx="8850737" cy="2621445"/>
          </a:xfrm>
          <a:prstGeom prst="rect">
            <a:avLst/>
          </a:prstGeom>
          <a:solidFill>
            <a:schemeClr val="lt1"/>
          </a:solidFill>
          <a:ln w="9525"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9" name="Google Shape;1089;p1" descr="/var/folders/m0/g0d2gdqj3g1dby02qbwk7lnr0000gn/T/com.microsoft.Word/Content.MSO/6CB9C466.tmp"/>
          <p:cNvPicPr preferRelativeResize="0"/>
          <p:nvPr/>
        </p:nvPicPr>
        <p:blipFill rotWithShape="1">
          <a:blip r:embed="rId3">
            <a:alphaModFix/>
          </a:blip>
          <a:srcRect/>
          <a:stretch/>
        </p:blipFill>
        <p:spPr>
          <a:xfrm>
            <a:off x="1961594" y="1267508"/>
            <a:ext cx="8058701" cy="2302486"/>
          </a:xfrm>
          <a:prstGeom prst="rect">
            <a:avLst/>
          </a:prstGeom>
          <a:noFill/>
          <a:ln>
            <a:noFill/>
          </a:ln>
        </p:spPr>
      </p:pic>
      <p:pic>
        <p:nvPicPr>
          <p:cNvPr id="30" name="Google Shape;1089;p1" descr="/var/folders/m0/g0d2gdqj3g1dby02qbwk7lnr0000gn/T/com.microsoft.Word/Content.MSO/6CB9C466.tmp">
            <a:extLst>
              <a:ext uri="{FF2B5EF4-FFF2-40B4-BE49-F238E27FC236}">
                <a16:creationId xmlns:a16="http://schemas.microsoft.com/office/drawing/2014/main" id="{EAC7A4E8-BAF0-8646-8DD9-37CB15F352F9}"/>
              </a:ext>
            </a:extLst>
          </p:cNvPr>
          <p:cNvPicPr preferRelativeResize="0"/>
          <p:nvPr/>
        </p:nvPicPr>
        <p:blipFill rotWithShape="1">
          <a:blip r:embed="rId4">
            <a:alphaModFix/>
          </a:blip>
          <a:srcRect/>
          <a:stretch/>
        </p:blipFill>
        <p:spPr>
          <a:xfrm>
            <a:off x="1858436" y="1193583"/>
            <a:ext cx="8565072" cy="26077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093"/>
        <p:cNvGrpSpPr/>
        <p:nvPr/>
      </p:nvGrpSpPr>
      <p:grpSpPr>
        <a:xfrm>
          <a:off x="0" y="0"/>
          <a:ext cx="0" cy="0"/>
          <a:chOff x="0" y="0"/>
          <a:chExt cx="0" cy="0"/>
        </a:xfrm>
      </p:grpSpPr>
      <p:sp>
        <p:nvSpPr>
          <p:cNvPr id="1094" name="Google Shape;1094;p2"/>
          <p:cNvSpPr txBox="1">
            <a:spLocks noGrp="1"/>
          </p:cNvSpPr>
          <p:nvPr>
            <p:ph type="title"/>
          </p:nvPr>
        </p:nvSpPr>
        <p:spPr>
          <a:xfrm>
            <a:off x="7865806" y="643463"/>
            <a:ext cx="3706762" cy="1608124"/>
          </a:xfrm>
          <a:prstGeom prst="rect">
            <a:avLst/>
          </a:prstGeom>
        </p:spPr>
        <p:txBody>
          <a:bodyPr spcFirstLastPara="1" lIns="91425" tIns="45700" rIns="91425" bIns="45700" anchorCtr="0">
            <a:normAutofit/>
          </a:bodyPr>
          <a:lstStyle/>
          <a:p>
            <a:pPr marL="0" lvl="0" indent="0" rtl="0">
              <a:spcBef>
                <a:spcPts val="0"/>
              </a:spcBef>
              <a:spcAft>
                <a:spcPts val="0"/>
              </a:spcAft>
              <a:buClr>
                <a:srgbClr val="0432FF"/>
              </a:buClr>
              <a:buSzPts val="4400"/>
              <a:buFont typeface="Calibri"/>
              <a:buNone/>
            </a:pPr>
            <a:r>
              <a:rPr lang="en-US" dirty="0"/>
              <a:t>Lesson Objectives</a:t>
            </a:r>
          </a:p>
        </p:txBody>
      </p:sp>
      <p:pic>
        <p:nvPicPr>
          <p:cNvPr id="1030" name="Picture 6" descr="Shop, The Seamstress, Factory, Sew">
            <a:extLst>
              <a:ext uri="{FF2B5EF4-FFF2-40B4-BE49-F238E27FC236}">
                <a16:creationId xmlns:a16="http://schemas.microsoft.com/office/drawing/2014/main" id="{951B1EFF-F8C5-FC42-B07D-45FCB9F2A4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05" r="13380" b="-2"/>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476BF98-49C8-2D48-9163-590C21B45B40}"/>
              </a:ext>
            </a:extLst>
          </p:cNvPr>
          <p:cNvSpPr>
            <a:spLocks noGrp="1"/>
          </p:cNvSpPr>
          <p:nvPr>
            <p:ph idx="1"/>
          </p:nvPr>
        </p:nvSpPr>
        <p:spPr>
          <a:xfrm>
            <a:off x="-1930940" y="0"/>
            <a:ext cx="7315200" cy="5120640"/>
          </a:xfrm>
        </p:spPr>
        <p:txBody>
          <a:bodyPr/>
          <a:lstStyle/>
          <a:p>
            <a:endParaRPr lang="en-US" dirty="0"/>
          </a:p>
        </p:txBody>
      </p:sp>
      <p:graphicFrame>
        <p:nvGraphicFramePr>
          <p:cNvPr id="1097" name="Google Shape;1095;p2">
            <a:extLst>
              <a:ext uri="{FF2B5EF4-FFF2-40B4-BE49-F238E27FC236}">
                <a16:creationId xmlns:a16="http://schemas.microsoft.com/office/drawing/2014/main" id="{3A06F85B-F040-4209-9D4C-E024C27DAB2A}"/>
              </a:ext>
            </a:extLst>
          </p:cNvPr>
          <p:cNvGraphicFramePr/>
          <p:nvPr>
            <p:extLst>
              <p:ext uri="{D42A27DB-BD31-4B8C-83A1-F6EECF244321}">
                <p14:modId xmlns:p14="http://schemas.microsoft.com/office/powerpoint/2010/main" val="2437305444"/>
              </p:ext>
            </p:extLst>
          </p:nvPr>
        </p:nvGraphicFramePr>
        <p:xfrm>
          <a:off x="7865806" y="2251587"/>
          <a:ext cx="3706762" cy="3972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blipFill>
        <a:effectLst/>
      </p:bgPr>
    </p:bg>
    <p:spTree>
      <p:nvGrpSpPr>
        <p:cNvPr id="1" name="Shape 1093"/>
        <p:cNvGrpSpPr/>
        <p:nvPr/>
      </p:nvGrpSpPr>
      <p:grpSpPr>
        <a:xfrm>
          <a:off x="0" y="0"/>
          <a:ext cx="0" cy="0"/>
          <a:chOff x="0" y="0"/>
          <a:chExt cx="0" cy="0"/>
        </a:xfrm>
      </p:grpSpPr>
      <p:sp>
        <p:nvSpPr>
          <p:cNvPr id="5" name="Title 4">
            <a:extLst>
              <a:ext uri="{FF2B5EF4-FFF2-40B4-BE49-F238E27FC236}">
                <a16:creationId xmlns:a16="http://schemas.microsoft.com/office/drawing/2014/main" id="{757E0E86-640D-F543-8F32-FA46CECFCD49}"/>
              </a:ext>
            </a:extLst>
          </p:cNvPr>
          <p:cNvSpPr>
            <a:spLocks noGrp="1"/>
          </p:cNvSpPr>
          <p:nvPr>
            <p:ph type="title"/>
          </p:nvPr>
        </p:nvSpPr>
        <p:spPr>
          <a:xfrm>
            <a:off x="685802" y="850231"/>
            <a:ext cx="4880810" cy="657727"/>
          </a:xfrm>
        </p:spPr>
        <p:txBody>
          <a:bodyPr>
            <a:normAutofit fontScale="90000"/>
          </a:bodyPr>
          <a:lstStyle/>
          <a:p>
            <a:r>
              <a:rPr lang="en-US" dirty="0"/>
              <a:t>Mayra’s story</a:t>
            </a:r>
            <a:br>
              <a:rPr lang="en-US" dirty="0"/>
            </a:br>
            <a:endParaRPr lang="en-US" dirty="0"/>
          </a:p>
        </p:txBody>
      </p:sp>
      <p:sp>
        <p:nvSpPr>
          <p:cNvPr id="3" name="Text Placeholder 2">
            <a:extLst>
              <a:ext uri="{FF2B5EF4-FFF2-40B4-BE49-F238E27FC236}">
                <a16:creationId xmlns:a16="http://schemas.microsoft.com/office/drawing/2014/main" id="{AC9194DB-4CB8-5443-A176-948FCD7188F5}"/>
              </a:ext>
            </a:extLst>
          </p:cNvPr>
          <p:cNvSpPr>
            <a:spLocks noGrp="1"/>
          </p:cNvSpPr>
          <p:nvPr>
            <p:ph idx="1"/>
          </p:nvPr>
        </p:nvSpPr>
        <p:spPr>
          <a:xfrm>
            <a:off x="685802" y="1507958"/>
            <a:ext cx="5132028" cy="4702406"/>
          </a:xfrm>
        </p:spPr>
        <p:txBody>
          <a:bodyPr>
            <a:normAutofit lnSpcReduction="10000"/>
          </a:bodyPr>
          <a:lstStyle/>
          <a:p>
            <a:pPr marL="0" indent="0" fontAlgn="base">
              <a:lnSpc>
                <a:spcPct val="90000"/>
              </a:lnSpc>
              <a:buNone/>
            </a:pPr>
            <a:endParaRPr lang="en-GB" sz="1500" dirty="0"/>
          </a:p>
          <a:p>
            <a:pPr marL="0" indent="0" fontAlgn="base">
              <a:lnSpc>
                <a:spcPct val="140000"/>
              </a:lnSpc>
              <a:buNone/>
            </a:pPr>
            <a:r>
              <a:rPr lang="en-GB" sz="1500" dirty="0">
                <a:highlight>
                  <a:srgbClr val="FF40FF"/>
                </a:highlight>
              </a:rPr>
              <a:t>You are going to listen to one person’s story about getting sacked from her job. As you listen, make a note of the answers to the questions below.</a:t>
            </a:r>
          </a:p>
          <a:p>
            <a:pPr marL="0" indent="0" fontAlgn="base">
              <a:lnSpc>
                <a:spcPct val="90000"/>
              </a:lnSpc>
              <a:buNone/>
            </a:pPr>
            <a:endParaRPr lang="en-GB" sz="1500" dirty="0"/>
          </a:p>
          <a:p>
            <a:pPr marL="0" indent="0" fontAlgn="base">
              <a:lnSpc>
                <a:spcPct val="90000"/>
              </a:lnSpc>
              <a:buNone/>
            </a:pPr>
            <a:r>
              <a:rPr lang="en-GB" sz="1500" dirty="0"/>
              <a:t>1. When she first found the job, Mayra was very happy. What did she like about the job? </a:t>
            </a:r>
          </a:p>
          <a:p>
            <a:pPr marL="0" indent="0" fontAlgn="base">
              <a:lnSpc>
                <a:spcPct val="90000"/>
              </a:lnSpc>
              <a:buNone/>
            </a:pPr>
            <a:r>
              <a:rPr lang="en-GB" sz="1500" dirty="0"/>
              <a:t>2. After a short time, she was unhappy with the job. What was the main problem she had with the job?</a:t>
            </a:r>
          </a:p>
          <a:p>
            <a:pPr marL="0" indent="0" fontAlgn="base">
              <a:lnSpc>
                <a:spcPct val="90000"/>
              </a:lnSpc>
              <a:buNone/>
            </a:pPr>
            <a:r>
              <a:rPr lang="en-GB" sz="1500" dirty="0"/>
              <a:t>3. In what way did Beatriz, the trade union representative feel that the company was being unfair? </a:t>
            </a:r>
          </a:p>
          <a:p>
            <a:pPr marL="0" indent="0" fontAlgn="base">
              <a:lnSpc>
                <a:spcPct val="90000"/>
              </a:lnSpc>
              <a:buNone/>
            </a:pPr>
            <a:r>
              <a:rPr lang="en-GB" sz="1500" dirty="0"/>
              <a:t>4. How did the supervisor respond to Mayra’s explanation of why she couldn’t do overtime?</a:t>
            </a:r>
          </a:p>
          <a:p>
            <a:pPr marL="0" indent="0" fontAlgn="base">
              <a:lnSpc>
                <a:spcPct val="90000"/>
              </a:lnSpc>
              <a:buNone/>
            </a:pPr>
            <a:r>
              <a:rPr lang="en-GB" sz="1500" dirty="0"/>
              <a:t>5. What advice did Beatriz give Mayra the second time she spoke to her?</a:t>
            </a:r>
          </a:p>
          <a:p>
            <a:pPr marL="0" indent="0" fontAlgn="base">
              <a:lnSpc>
                <a:spcPct val="90000"/>
              </a:lnSpc>
              <a:buNone/>
            </a:pPr>
            <a:r>
              <a:rPr lang="en-GB" sz="1500" dirty="0"/>
              <a:t>6. Why did Mayra win the case against the company at the tribunal?</a:t>
            </a:r>
          </a:p>
          <a:p>
            <a:pPr marL="0" indent="0" fontAlgn="base">
              <a:lnSpc>
                <a:spcPct val="90000"/>
              </a:lnSpc>
              <a:buNone/>
            </a:pPr>
            <a:endParaRPr lang="en-GB" sz="1500" dirty="0"/>
          </a:p>
          <a:p>
            <a:pPr>
              <a:lnSpc>
                <a:spcPct val="90000"/>
              </a:lnSpc>
            </a:pPr>
            <a:endParaRPr lang="en-GB" sz="1500" dirty="0"/>
          </a:p>
          <a:p>
            <a:pPr>
              <a:lnSpc>
                <a:spcPct val="90000"/>
              </a:lnSpc>
            </a:pPr>
            <a:endParaRPr lang="en-US" sz="1500" dirty="0"/>
          </a:p>
        </p:txBody>
      </p:sp>
      <p:pic>
        <p:nvPicPr>
          <p:cNvPr id="72" name="Picture 71" descr="Woman, Hijab, Worker, Factory, Drill">
            <a:extLst>
              <a:ext uri="{FF2B5EF4-FFF2-40B4-BE49-F238E27FC236}">
                <a16:creationId xmlns:a16="http://schemas.microsoft.com/office/drawing/2014/main" id="{25DEF9DD-C20E-724F-A095-62B769027CC4}"/>
              </a:ext>
            </a:extLst>
          </p:cNvPr>
          <p:cNvPicPr/>
          <p:nvPr/>
        </p:nvPicPr>
        <p:blipFill rotWithShape="1">
          <a:blip r:embed="rId6" cstate="print">
            <a:extLst>
              <a:ext uri="{28A0092B-C50C-407E-A947-70E740481C1C}">
                <a14:useLocalDpi xmlns:a14="http://schemas.microsoft.com/office/drawing/2010/main" val="0"/>
              </a:ext>
            </a:extLst>
          </a:blip>
          <a:srcRect l="13510" r="17242"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2" name="Work - knowing your rights.m4a" descr="Work - knowing your rights.m4a">
            <a:hlinkClick r:id="" action="ppaction://media"/>
            <a:extLst>
              <a:ext uri="{FF2B5EF4-FFF2-40B4-BE49-F238E27FC236}">
                <a16:creationId xmlns:a16="http://schemas.microsoft.com/office/drawing/2014/main" id="{E633AF57-B924-1D45-876B-4D2F094185E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57930" y="5397564"/>
            <a:ext cx="812800" cy="812800"/>
          </a:xfrm>
          <a:prstGeom prst="rect">
            <a:avLst/>
          </a:prstGeom>
        </p:spPr>
      </p:pic>
    </p:spTree>
    <p:extLst>
      <p:ext uri="{BB962C8B-B14F-4D97-AF65-F5344CB8AC3E}">
        <p14:creationId xmlns:p14="http://schemas.microsoft.com/office/powerpoint/2010/main" val="390043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4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EDD5-041D-BE4E-B952-028C1048E07E}"/>
              </a:ext>
            </a:extLst>
          </p:cNvPr>
          <p:cNvSpPr>
            <a:spLocks noGrp="1"/>
          </p:cNvSpPr>
          <p:nvPr>
            <p:ph type="title"/>
          </p:nvPr>
        </p:nvSpPr>
        <p:spPr>
          <a:xfrm>
            <a:off x="825909" y="531629"/>
            <a:ext cx="6255375" cy="914399"/>
          </a:xfrm>
        </p:spPr>
        <p:txBody>
          <a:bodyPr>
            <a:normAutofit/>
          </a:bodyPr>
          <a:lstStyle/>
          <a:p>
            <a:pPr>
              <a:lnSpc>
                <a:spcPct val="90000"/>
              </a:lnSpc>
            </a:pPr>
            <a:r>
              <a:rPr lang="en-US" sz="3300" dirty="0"/>
              <a:t>Vocabulary matching</a:t>
            </a:r>
            <a:br>
              <a:rPr lang="en-US" sz="3300" dirty="0"/>
            </a:br>
            <a:endParaRPr lang="en-US" sz="3300" dirty="0"/>
          </a:p>
        </p:txBody>
      </p:sp>
      <p:sp>
        <p:nvSpPr>
          <p:cNvPr id="3" name="Content Placeholder 2">
            <a:extLst>
              <a:ext uri="{FF2B5EF4-FFF2-40B4-BE49-F238E27FC236}">
                <a16:creationId xmlns:a16="http://schemas.microsoft.com/office/drawing/2014/main" id="{0275D606-C922-D743-A425-D515AB42CC17}"/>
              </a:ext>
            </a:extLst>
          </p:cNvPr>
          <p:cNvSpPr>
            <a:spLocks noGrp="1"/>
          </p:cNvSpPr>
          <p:nvPr>
            <p:ph idx="1"/>
          </p:nvPr>
        </p:nvSpPr>
        <p:spPr>
          <a:xfrm>
            <a:off x="653321" y="1198165"/>
            <a:ext cx="10340743" cy="4607212"/>
          </a:xfrm>
        </p:spPr>
        <p:txBody>
          <a:bodyPr>
            <a:normAutofit/>
          </a:bodyPr>
          <a:lstStyle/>
          <a:p>
            <a:pPr marL="0" indent="0">
              <a:buNone/>
            </a:pPr>
            <a:endParaRPr lang="en-GB" dirty="0"/>
          </a:p>
          <a:p>
            <a:pPr>
              <a:buFont typeface="Wingdings 2" charset="2"/>
              <a:buAutoNum type="arabicPeriod"/>
            </a:pPr>
            <a:endParaRPr lang="en-GB" dirty="0"/>
          </a:p>
          <a:p>
            <a:pPr>
              <a:buFont typeface="Wingdings 2" charset="2"/>
              <a:buAutoNum type="arabicPeriod"/>
            </a:pPr>
            <a:endParaRPr lang="en-GB" dirty="0"/>
          </a:p>
          <a:p>
            <a:pPr>
              <a:buAutoNum type="arabicPeriod"/>
            </a:pPr>
            <a:endParaRPr lang="en-GB" dirty="0"/>
          </a:p>
          <a:p>
            <a:pPr>
              <a:buAutoNum type="arabicPeriod"/>
            </a:pPr>
            <a:endParaRPr lang="en-GB" dirty="0"/>
          </a:p>
          <a:p>
            <a:pPr marL="0" indent="0">
              <a:buNone/>
            </a:pPr>
            <a:endParaRPr lang="en-US" dirty="0"/>
          </a:p>
        </p:txBody>
      </p:sp>
      <p:sp>
        <p:nvSpPr>
          <p:cNvPr id="6" name="TextBox 5">
            <a:extLst>
              <a:ext uri="{FF2B5EF4-FFF2-40B4-BE49-F238E27FC236}">
                <a16:creationId xmlns:a16="http://schemas.microsoft.com/office/drawing/2014/main" id="{D78A6079-B864-0A48-80B1-FD4A44F84D4F}"/>
              </a:ext>
            </a:extLst>
          </p:cNvPr>
          <p:cNvSpPr txBox="1"/>
          <p:nvPr/>
        </p:nvSpPr>
        <p:spPr>
          <a:xfrm>
            <a:off x="825909" y="1198166"/>
            <a:ext cx="10712770" cy="5632311"/>
          </a:xfrm>
          <a:prstGeom prst="rect">
            <a:avLst/>
          </a:prstGeom>
          <a:noFill/>
        </p:spPr>
        <p:txBody>
          <a:bodyPr wrap="square" rtlCol="0">
            <a:spAutoFit/>
          </a:bodyPr>
          <a:lstStyle/>
          <a:p>
            <a:r>
              <a:rPr lang="en-US" sz="2400" dirty="0"/>
              <a:t>1 shift work</a:t>
            </a:r>
          </a:p>
          <a:p>
            <a:r>
              <a:rPr lang="en-GB" sz="2400" dirty="0">
                <a:solidFill>
                  <a:schemeClr val="bg2">
                    <a:lumMod val="20000"/>
                    <a:lumOff val="80000"/>
                  </a:schemeClr>
                </a:solidFill>
              </a:rPr>
              <a:t>f) a working pattern where employees work different times of the day or night </a:t>
            </a:r>
            <a:endParaRPr lang="en-US" sz="2400" dirty="0">
              <a:solidFill>
                <a:schemeClr val="bg2">
                  <a:lumMod val="20000"/>
                  <a:lumOff val="80000"/>
                </a:schemeClr>
              </a:solidFill>
            </a:endParaRPr>
          </a:p>
          <a:p>
            <a:r>
              <a:rPr lang="en-US" sz="2400" dirty="0"/>
              <a:t>2 minimum wage</a:t>
            </a:r>
          </a:p>
          <a:p>
            <a:r>
              <a:rPr lang="en-GB" sz="2400" dirty="0">
                <a:solidFill>
                  <a:schemeClr val="bg2">
                    <a:lumMod val="20000"/>
                    <a:lumOff val="80000"/>
                  </a:schemeClr>
                </a:solidFill>
              </a:rPr>
              <a:t>d) the lowest pay per hour almost all workers are entitled to. This varies from country to country.</a:t>
            </a:r>
            <a:endParaRPr lang="en-US" sz="2400" dirty="0">
              <a:solidFill>
                <a:schemeClr val="bg2">
                  <a:lumMod val="20000"/>
                  <a:lumOff val="80000"/>
                </a:schemeClr>
              </a:solidFill>
            </a:endParaRPr>
          </a:p>
          <a:p>
            <a:r>
              <a:rPr lang="en-US" sz="2400" dirty="0"/>
              <a:t>3 a contract</a:t>
            </a:r>
          </a:p>
          <a:p>
            <a:r>
              <a:rPr lang="en-GB" sz="2400" dirty="0" err="1">
                <a:solidFill>
                  <a:schemeClr val="bg2">
                    <a:lumMod val="20000"/>
                    <a:lumOff val="80000"/>
                  </a:schemeClr>
                </a:solidFill>
              </a:rPr>
              <a:t>i</a:t>
            </a:r>
            <a:r>
              <a:rPr lang="en-GB" sz="2400" dirty="0">
                <a:solidFill>
                  <a:schemeClr val="bg2">
                    <a:lumMod val="20000"/>
                    <a:lumOff val="80000"/>
                  </a:schemeClr>
                </a:solidFill>
              </a:rPr>
              <a:t>) a written, legal agreement between an employer and employee with details of the job, working hours, pay etc. </a:t>
            </a:r>
            <a:endParaRPr lang="en-US" sz="2400" dirty="0">
              <a:solidFill>
                <a:schemeClr val="bg2">
                  <a:lumMod val="20000"/>
                  <a:lumOff val="80000"/>
                </a:schemeClr>
              </a:solidFill>
            </a:endParaRPr>
          </a:p>
          <a:p>
            <a:r>
              <a:rPr lang="en-US" sz="2400" dirty="0"/>
              <a:t>4 the shop floor</a:t>
            </a:r>
          </a:p>
          <a:p>
            <a:r>
              <a:rPr lang="en-GB" sz="2400" dirty="0">
                <a:solidFill>
                  <a:schemeClr val="bg2">
                    <a:lumMod val="20000"/>
                    <a:lumOff val="80000"/>
                  </a:schemeClr>
                </a:solidFill>
              </a:rPr>
              <a:t>j) the workers (not management) usually in a factory </a:t>
            </a:r>
            <a:endParaRPr lang="en-US" sz="2400" dirty="0">
              <a:solidFill>
                <a:schemeClr val="bg2">
                  <a:lumMod val="20000"/>
                  <a:lumOff val="80000"/>
                </a:schemeClr>
              </a:solidFill>
            </a:endParaRPr>
          </a:p>
          <a:p>
            <a:r>
              <a:rPr lang="en-US" sz="2400" dirty="0"/>
              <a:t>5 a </a:t>
            </a:r>
            <a:r>
              <a:rPr lang="en-US" sz="2400" dirty="0" err="1"/>
              <a:t>payslip</a:t>
            </a:r>
            <a:endParaRPr lang="en-US" sz="2400" dirty="0"/>
          </a:p>
          <a:p>
            <a:r>
              <a:rPr lang="en-GB" sz="2400" dirty="0">
                <a:solidFill>
                  <a:schemeClr val="bg2">
                    <a:lumMod val="20000"/>
                    <a:lumOff val="80000"/>
                  </a:schemeClr>
                </a:solidFill>
              </a:rPr>
              <a:t>h) a document given to employees with details of how much money they will be paid and what tax will be taken off </a:t>
            </a:r>
            <a:endParaRPr lang="en-US" sz="2400" dirty="0">
              <a:solidFill>
                <a:schemeClr val="bg2">
                  <a:lumMod val="20000"/>
                  <a:lumOff val="80000"/>
                </a:schemeClr>
              </a:solidFill>
            </a:endParaRPr>
          </a:p>
          <a:p>
            <a:r>
              <a:rPr lang="en-US" sz="2400" dirty="0"/>
              <a:t>6 overtime</a:t>
            </a:r>
          </a:p>
          <a:p>
            <a:r>
              <a:rPr lang="en-US" sz="2400" dirty="0">
                <a:solidFill>
                  <a:schemeClr val="bg2">
                    <a:lumMod val="20000"/>
                    <a:lumOff val="80000"/>
                  </a:schemeClr>
                </a:solidFill>
              </a:rPr>
              <a:t>k) </a:t>
            </a:r>
            <a:r>
              <a:rPr lang="en-GB" sz="2400" dirty="0">
                <a:solidFill>
                  <a:schemeClr val="bg2">
                    <a:lumMod val="20000"/>
                    <a:lumOff val="80000"/>
                  </a:schemeClr>
                </a:solidFill>
              </a:rPr>
              <a:t>extra time spent working after the usual working hours </a:t>
            </a:r>
            <a:endParaRPr lang="en-US" sz="2400" dirty="0">
              <a:solidFill>
                <a:schemeClr val="bg2">
                  <a:lumMod val="20000"/>
                  <a:lumOff val="80000"/>
                </a:schemeClr>
              </a:solidFill>
            </a:endParaRPr>
          </a:p>
        </p:txBody>
      </p:sp>
    </p:spTree>
    <p:extLst>
      <p:ext uri="{BB962C8B-B14F-4D97-AF65-F5344CB8AC3E}">
        <p14:creationId xmlns:p14="http://schemas.microsoft.com/office/powerpoint/2010/main" val="655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EDD5-041D-BE4E-B952-028C1048E07E}"/>
              </a:ext>
            </a:extLst>
          </p:cNvPr>
          <p:cNvSpPr>
            <a:spLocks noGrp="1"/>
          </p:cNvSpPr>
          <p:nvPr>
            <p:ph type="title"/>
          </p:nvPr>
        </p:nvSpPr>
        <p:spPr>
          <a:xfrm>
            <a:off x="825909" y="531629"/>
            <a:ext cx="6255375" cy="914399"/>
          </a:xfrm>
        </p:spPr>
        <p:txBody>
          <a:bodyPr>
            <a:normAutofit/>
          </a:bodyPr>
          <a:lstStyle/>
          <a:p>
            <a:pPr>
              <a:lnSpc>
                <a:spcPct val="90000"/>
              </a:lnSpc>
            </a:pPr>
            <a:r>
              <a:rPr lang="en-US" sz="3300" dirty="0"/>
              <a:t>Vocabulary matching</a:t>
            </a:r>
            <a:br>
              <a:rPr lang="en-US" sz="3300" dirty="0"/>
            </a:br>
            <a:endParaRPr lang="en-US" sz="3300" dirty="0"/>
          </a:p>
        </p:txBody>
      </p:sp>
      <p:sp>
        <p:nvSpPr>
          <p:cNvPr id="3" name="Content Placeholder 2">
            <a:extLst>
              <a:ext uri="{FF2B5EF4-FFF2-40B4-BE49-F238E27FC236}">
                <a16:creationId xmlns:a16="http://schemas.microsoft.com/office/drawing/2014/main" id="{0275D606-C922-D743-A425-D515AB42CC17}"/>
              </a:ext>
            </a:extLst>
          </p:cNvPr>
          <p:cNvSpPr>
            <a:spLocks noGrp="1"/>
          </p:cNvSpPr>
          <p:nvPr>
            <p:ph idx="1"/>
          </p:nvPr>
        </p:nvSpPr>
        <p:spPr>
          <a:xfrm>
            <a:off x="653321" y="1198165"/>
            <a:ext cx="10340743" cy="4607212"/>
          </a:xfrm>
        </p:spPr>
        <p:txBody>
          <a:bodyPr>
            <a:normAutofit/>
          </a:bodyPr>
          <a:lstStyle/>
          <a:p>
            <a:pPr marL="0" indent="0">
              <a:buNone/>
            </a:pPr>
            <a:endParaRPr lang="en-GB" dirty="0"/>
          </a:p>
          <a:p>
            <a:pPr>
              <a:buFont typeface="Wingdings 2" charset="2"/>
              <a:buAutoNum type="arabicPeriod"/>
            </a:pPr>
            <a:endParaRPr lang="en-GB" dirty="0"/>
          </a:p>
          <a:p>
            <a:pPr>
              <a:buFont typeface="Wingdings 2" charset="2"/>
              <a:buAutoNum type="arabicPeriod"/>
            </a:pPr>
            <a:endParaRPr lang="en-GB" dirty="0"/>
          </a:p>
          <a:p>
            <a:pPr>
              <a:buAutoNum type="arabicPeriod"/>
            </a:pPr>
            <a:endParaRPr lang="en-GB" dirty="0"/>
          </a:p>
          <a:p>
            <a:pPr>
              <a:buAutoNum type="arabicPeriod"/>
            </a:pPr>
            <a:endParaRPr lang="en-GB" dirty="0"/>
          </a:p>
          <a:p>
            <a:pPr marL="0" indent="0">
              <a:buNone/>
            </a:pPr>
            <a:endParaRPr lang="en-US" dirty="0"/>
          </a:p>
        </p:txBody>
      </p:sp>
      <p:sp>
        <p:nvSpPr>
          <p:cNvPr id="6" name="TextBox 5">
            <a:extLst>
              <a:ext uri="{FF2B5EF4-FFF2-40B4-BE49-F238E27FC236}">
                <a16:creationId xmlns:a16="http://schemas.microsoft.com/office/drawing/2014/main" id="{D78A6079-B864-0A48-80B1-FD4A44F84D4F}"/>
              </a:ext>
            </a:extLst>
          </p:cNvPr>
          <p:cNvSpPr txBox="1"/>
          <p:nvPr/>
        </p:nvSpPr>
        <p:spPr>
          <a:xfrm>
            <a:off x="825909" y="1198166"/>
            <a:ext cx="10168155" cy="5909310"/>
          </a:xfrm>
          <a:prstGeom prst="rect">
            <a:avLst/>
          </a:prstGeom>
          <a:noFill/>
        </p:spPr>
        <p:txBody>
          <a:bodyPr wrap="square" rtlCol="0">
            <a:spAutoFit/>
          </a:bodyPr>
          <a:lstStyle/>
          <a:p>
            <a:r>
              <a:rPr lang="en-US" sz="2400" dirty="0"/>
              <a:t>7 trade union representative</a:t>
            </a:r>
          </a:p>
          <a:p>
            <a:r>
              <a:rPr lang="en-GB" sz="2400" dirty="0">
                <a:solidFill>
                  <a:schemeClr val="bg2">
                    <a:lumMod val="20000"/>
                    <a:lumOff val="80000"/>
                  </a:schemeClr>
                </a:solidFill>
              </a:rPr>
              <a:t>a)  someone from the trade union who represents the employees’ by protecting their rights and discussing their pay and working conditions </a:t>
            </a:r>
            <a:endParaRPr lang="en-US" sz="2400" dirty="0">
              <a:solidFill>
                <a:schemeClr val="bg2">
                  <a:lumMod val="20000"/>
                  <a:lumOff val="80000"/>
                </a:schemeClr>
              </a:solidFill>
            </a:endParaRPr>
          </a:p>
          <a:p>
            <a:r>
              <a:rPr lang="en-US" sz="2400" dirty="0"/>
              <a:t>8 to sack someone</a:t>
            </a:r>
          </a:p>
          <a:p>
            <a:r>
              <a:rPr lang="en-GB" sz="2400" dirty="0">
                <a:solidFill>
                  <a:schemeClr val="bg2">
                    <a:lumMod val="20000"/>
                    <a:lumOff val="80000"/>
                  </a:schemeClr>
                </a:solidFill>
              </a:rPr>
              <a:t>l) to remove someone from their job because of something they have done </a:t>
            </a:r>
            <a:endParaRPr lang="en-US" sz="2400" dirty="0">
              <a:solidFill>
                <a:schemeClr val="bg2">
                  <a:lumMod val="20000"/>
                  <a:lumOff val="80000"/>
                </a:schemeClr>
              </a:solidFill>
            </a:endParaRPr>
          </a:p>
          <a:p>
            <a:r>
              <a:rPr lang="en-US" sz="2400" dirty="0"/>
              <a:t>9 unfair dismissal</a:t>
            </a:r>
          </a:p>
          <a:p>
            <a:r>
              <a:rPr lang="en-GB" sz="2400" dirty="0">
                <a:solidFill>
                  <a:schemeClr val="bg2">
                    <a:lumMod val="20000"/>
                    <a:lumOff val="80000"/>
                  </a:schemeClr>
                </a:solidFill>
              </a:rPr>
              <a:t>g) a situation in which a person who has been asked to leave their job believes the decision was unfair </a:t>
            </a:r>
            <a:endParaRPr lang="en-US" sz="2400" dirty="0">
              <a:solidFill>
                <a:schemeClr val="bg2">
                  <a:lumMod val="20000"/>
                  <a:lumOff val="80000"/>
                </a:schemeClr>
              </a:solidFill>
            </a:endParaRPr>
          </a:p>
          <a:p>
            <a:r>
              <a:rPr lang="en-US" sz="2400" dirty="0"/>
              <a:t>10 a grievance against an organisation or person</a:t>
            </a:r>
          </a:p>
          <a:p>
            <a:r>
              <a:rPr lang="en-GB" sz="2400" dirty="0">
                <a:solidFill>
                  <a:schemeClr val="bg2">
                    <a:lumMod val="20000"/>
                    <a:lumOff val="80000"/>
                  </a:schemeClr>
                </a:solidFill>
              </a:rPr>
              <a:t>b) a complaint that someone has been treated unfairly </a:t>
            </a:r>
            <a:endParaRPr lang="en-US" sz="2400" dirty="0">
              <a:solidFill>
                <a:schemeClr val="bg2">
                  <a:lumMod val="20000"/>
                  <a:lumOff val="80000"/>
                </a:schemeClr>
              </a:solidFill>
            </a:endParaRPr>
          </a:p>
          <a:p>
            <a:r>
              <a:rPr lang="en-US" sz="2400" dirty="0"/>
              <a:t>11 an employment tribunal</a:t>
            </a:r>
          </a:p>
          <a:p>
            <a:r>
              <a:rPr lang="en-GB" sz="2400" dirty="0">
                <a:solidFill>
                  <a:schemeClr val="bg2">
                    <a:lumMod val="20000"/>
                    <a:lumOff val="80000"/>
                  </a:schemeClr>
                </a:solidFill>
              </a:rPr>
              <a:t>e) a special court that examines complaints about employment between employers and employees </a:t>
            </a:r>
            <a:endParaRPr lang="en-US" sz="2400" dirty="0">
              <a:solidFill>
                <a:schemeClr val="bg2">
                  <a:lumMod val="20000"/>
                  <a:lumOff val="80000"/>
                </a:schemeClr>
              </a:solidFill>
            </a:endParaRPr>
          </a:p>
          <a:p>
            <a:r>
              <a:rPr lang="en-US" sz="2400" dirty="0"/>
              <a:t>12 compensation</a:t>
            </a:r>
          </a:p>
          <a:p>
            <a:r>
              <a:rPr lang="en-GB" sz="2400" dirty="0">
                <a:solidFill>
                  <a:schemeClr val="bg2">
                    <a:lumMod val="20000"/>
                    <a:lumOff val="80000"/>
                  </a:schemeClr>
                </a:solidFill>
              </a:rPr>
              <a:t>c) money that is paid to someone because they have been treated unfairly </a:t>
            </a:r>
            <a:endParaRPr lang="en-US" sz="2400" dirty="0">
              <a:solidFill>
                <a:schemeClr val="bg2">
                  <a:lumMod val="20000"/>
                  <a:lumOff val="80000"/>
                </a:schemeClr>
              </a:solidFill>
            </a:endParaRPr>
          </a:p>
          <a:p>
            <a:endParaRPr lang="en-US" dirty="0"/>
          </a:p>
        </p:txBody>
      </p:sp>
    </p:spTree>
    <p:extLst>
      <p:ext uri="{BB962C8B-B14F-4D97-AF65-F5344CB8AC3E}">
        <p14:creationId xmlns:p14="http://schemas.microsoft.com/office/powerpoint/2010/main" val="19772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093"/>
        <p:cNvGrpSpPr/>
        <p:nvPr/>
      </p:nvGrpSpPr>
      <p:grpSpPr>
        <a:xfrm>
          <a:off x="0" y="0"/>
          <a:ext cx="0" cy="0"/>
          <a:chOff x="0" y="0"/>
          <a:chExt cx="0" cy="0"/>
        </a:xfrm>
      </p:grpSpPr>
      <p:sp>
        <p:nvSpPr>
          <p:cNvPr id="5" name="Title 4">
            <a:extLst>
              <a:ext uri="{FF2B5EF4-FFF2-40B4-BE49-F238E27FC236}">
                <a16:creationId xmlns:a16="http://schemas.microsoft.com/office/drawing/2014/main" id="{757E0E86-640D-F543-8F32-FA46CECFCD49}"/>
              </a:ext>
            </a:extLst>
          </p:cNvPr>
          <p:cNvSpPr>
            <a:spLocks noGrp="1"/>
          </p:cNvSpPr>
          <p:nvPr>
            <p:ph type="title"/>
          </p:nvPr>
        </p:nvSpPr>
        <p:spPr>
          <a:xfrm>
            <a:off x="685801" y="609600"/>
            <a:ext cx="5219699" cy="1456267"/>
          </a:xfrm>
        </p:spPr>
        <p:txBody>
          <a:bodyPr>
            <a:normAutofit/>
          </a:bodyPr>
          <a:lstStyle/>
          <a:p>
            <a:r>
              <a:rPr lang="en-US" dirty="0"/>
              <a:t>reflection</a:t>
            </a:r>
          </a:p>
        </p:txBody>
      </p:sp>
      <p:sp>
        <p:nvSpPr>
          <p:cNvPr id="3" name="Text Placeholder 2">
            <a:extLst>
              <a:ext uri="{FF2B5EF4-FFF2-40B4-BE49-F238E27FC236}">
                <a16:creationId xmlns:a16="http://schemas.microsoft.com/office/drawing/2014/main" id="{AC9194DB-4CB8-5443-A176-948FCD7188F5}"/>
              </a:ext>
            </a:extLst>
          </p:cNvPr>
          <p:cNvSpPr>
            <a:spLocks noGrp="1"/>
          </p:cNvSpPr>
          <p:nvPr>
            <p:ph idx="1"/>
          </p:nvPr>
        </p:nvSpPr>
        <p:spPr>
          <a:xfrm>
            <a:off x="685801" y="1913865"/>
            <a:ext cx="5219699" cy="3877336"/>
          </a:xfrm>
        </p:spPr>
        <p:txBody>
          <a:bodyPr>
            <a:normAutofit/>
          </a:bodyPr>
          <a:lstStyle/>
          <a:p>
            <a:pPr marL="0" indent="0" fontAlgn="base">
              <a:buNone/>
            </a:pPr>
            <a:r>
              <a:rPr lang="en-GB" dirty="0"/>
              <a:t>Do you know anyone who was treated unfairly at work? What was their story? Did they challenge the employer?</a:t>
            </a:r>
          </a:p>
          <a:p>
            <a:pPr marL="0" indent="0" fontAlgn="base">
              <a:buNone/>
            </a:pPr>
            <a:r>
              <a:rPr lang="en-GB" dirty="0"/>
              <a:t>Although it can be free to take an employer to an employment tribunal in some places, if you lose the case, you might have to pay the employer’s legal costs. In your opinion, was Mayra right to take the company to an employment tribunal? </a:t>
            </a:r>
          </a:p>
          <a:p>
            <a:pPr marL="0" indent="0" fontAlgn="base">
              <a:buNone/>
            </a:pPr>
            <a:r>
              <a:rPr lang="en-GB" dirty="0"/>
              <a:t>What do you know about challenging workers’ rights in different countries? Is it possible to do this in the country you are in now and any other countries that you know?</a:t>
            </a:r>
          </a:p>
        </p:txBody>
      </p:sp>
      <p:sp>
        <p:nvSpPr>
          <p:cNvPr id="2" name="Rectangle 2">
            <a:extLst>
              <a:ext uri="{FF2B5EF4-FFF2-40B4-BE49-F238E27FC236}">
                <a16:creationId xmlns:a16="http://schemas.microsoft.com/office/drawing/2014/main" id="{37125082-4E9B-4744-90A7-F4E59BE48B15}"/>
              </a:ext>
            </a:extLst>
          </p:cNvPr>
          <p:cNvSpPr>
            <a:spLocks noChangeArrowheads="1"/>
          </p:cNvSpPr>
          <p:nvPr/>
        </p:nvSpPr>
        <p:spPr bwMode="auto">
          <a:xfrm>
            <a:off x="8420987" y="290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32" descr="Havana, Cuba, Sewing Factory, Work">
            <a:extLst>
              <a:ext uri="{FF2B5EF4-FFF2-40B4-BE49-F238E27FC236}">
                <a16:creationId xmlns:a16="http://schemas.microsoft.com/office/drawing/2014/main" id="{E79D74DD-3EDA-B742-AB2A-DB5DE09FAA3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96000" y="2065867"/>
            <a:ext cx="4999410" cy="334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65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{33CCFC6F-1DD2-FB4F-BFFE-66420F3B65B9}tf10001058</Template>
  <TotalTime>30306</TotalTime>
  <Words>555</Words>
  <Application>Microsoft Macintosh PowerPoint</Application>
  <PresentationFormat>Widescreen</PresentationFormat>
  <Paragraphs>56</Paragraphs>
  <Slides>6</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 Light</vt:lpstr>
      <vt:lpstr>Calibri</vt:lpstr>
      <vt:lpstr>Arial</vt:lpstr>
      <vt:lpstr>Wingdings 2</vt:lpstr>
      <vt:lpstr>Wingdings</vt:lpstr>
      <vt:lpstr>Celestial</vt:lpstr>
      <vt:lpstr>work             </vt:lpstr>
      <vt:lpstr>Lesson Objectives</vt:lpstr>
      <vt:lpstr>Mayra’s story </vt:lpstr>
      <vt:lpstr>Vocabulary matching </vt:lpstr>
      <vt:lpstr>Vocabulary matching </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dc:title>
  <dc:creator>jk569</dc:creator>
  <cp:lastModifiedBy>jk569</cp:lastModifiedBy>
  <cp:revision>49</cp:revision>
  <dcterms:created xsi:type="dcterms:W3CDTF">2021-01-28T16:09:41Z</dcterms:created>
  <dcterms:modified xsi:type="dcterms:W3CDTF">2022-03-03T18:01:43Z</dcterms:modified>
</cp:coreProperties>
</file>