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69" r:id="rId3"/>
    <p:sldId id="272" r:id="rId4"/>
    <p:sldId id="271" r:id="rId5"/>
    <p:sldId id="273" r:id="rId6"/>
    <p:sldId id="270" r:id="rId7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97" d="100"/>
          <a:sy n="97" d="100"/>
        </p:scale>
        <p:origin x="144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DF9F14-209E-4D41-8773-2A57E7282C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303B359-966A-4BA5-A605-20C67472F9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it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622B44-0156-466A-AB43-2AF596CA1F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24C18-2B63-41B6-979B-207A4FAC9493}" type="datetimeFigureOut">
              <a:rPr lang="it-IT" smtClean="0"/>
              <a:t>29/06/2021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18EDC3-BD24-49BF-AA76-7B30123C74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8C736B-022D-4C9E-9B80-8E7D0C7BD2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C2450-796A-44D1-B8A4-A89B159FF9C7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581830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88E2C9-CF7D-46A5-9E52-7EAC074D27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543A1B-12B7-4609-A938-D4647DA120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8FC3B2-D9A1-4FE1-8FC6-F9A27A9EED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24C18-2B63-41B6-979B-207A4FAC9493}" type="datetimeFigureOut">
              <a:rPr lang="it-IT" smtClean="0"/>
              <a:t>29/06/2021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48D354-8BFB-4986-BAAD-1DC57D004B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C70364-63AE-449A-8127-AFA0DD592B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C2450-796A-44D1-B8A4-A89B159FF9C7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43367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816C4F7-7D4D-45D7-887E-3E67DD19091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EBC108A-0079-4473-951E-978D46BF22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BD76F8-63D0-44A8-97DE-9B5F0640CC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24C18-2B63-41B6-979B-207A4FAC9493}" type="datetimeFigureOut">
              <a:rPr lang="it-IT" smtClean="0"/>
              <a:t>29/06/2021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4C52BD-01C4-41AD-859D-ED5B104B72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230CAE-0312-4A76-AB76-D85B88A71B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C2450-796A-44D1-B8A4-A89B159FF9C7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65994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F289D1-D159-42CE-B3B8-5D3BB62A65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AFEDBE-D3CB-458F-A548-3021E083E7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943A61-D562-4413-A247-2FEE576456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24C18-2B63-41B6-979B-207A4FAC9493}" type="datetimeFigureOut">
              <a:rPr lang="it-IT" smtClean="0"/>
              <a:t>29/06/2021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6288A8-A2F2-4C26-BBBB-8DBCF6045C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85EDCC-AC9D-4E90-B8CD-65C67DD702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C2450-796A-44D1-B8A4-A89B159FF9C7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336383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4A3CCB-F91D-48C0-93E8-5B3DDC23CF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649F01-F339-411A-A512-F3901AE700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3D7D0E-08D8-4F0D-AD9D-6B8124CE2D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24C18-2B63-41B6-979B-207A4FAC9493}" type="datetimeFigureOut">
              <a:rPr lang="it-IT" smtClean="0"/>
              <a:t>29/06/2021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2F98B2-4B53-4A08-B397-BB02E7E9F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63B557-5323-4A43-9543-709B6B41FD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C2450-796A-44D1-B8A4-A89B159FF9C7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657225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FE31EC-1333-4AC1-8092-BDDF307202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243A94-4627-41E3-B112-5640D15B84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9FCA82B-B6B9-49ED-B655-3BB0ACC810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7C6611-30EF-49B3-B28C-6C36FBD4D5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24C18-2B63-41B6-979B-207A4FAC9493}" type="datetimeFigureOut">
              <a:rPr lang="it-IT" smtClean="0"/>
              <a:t>29/06/2021</a:t>
            </a:fld>
            <a:endParaRPr lang="it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B943F5-B016-4F5E-87C6-11FE166F0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05E250-1B95-4332-8546-37FC917A2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C2450-796A-44D1-B8A4-A89B159FF9C7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270901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03A7B6-E4F6-4C37-9A71-11CDD79276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8F2AEE-828B-4EF8-A34D-3FA1B652E3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23C441-50CC-4962-8123-8109DCE0A2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93250C4-7951-444D-B234-E09B8D52E55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B16D1D4-2EF0-41C7-976A-BEF991C2DF4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158C7EC-3483-4D35-823D-10EEC5538D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24C18-2B63-41B6-979B-207A4FAC9493}" type="datetimeFigureOut">
              <a:rPr lang="it-IT" smtClean="0"/>
              <a:t>29/06/2021</a:t>
            </a:fld>
            <a:endParaRPr lang="it-IT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37705DF-05CC-4178-91C0-7D41D95599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5503B2C-B462-4769-8161-89C619EFD6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C2450-796A-44D1-B8A4-A89B159FF9C7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356327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2699A6-494F-41CB-A127-B9427C241C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0D4913-9E06-48F1-847F-7D588084DF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24C18-2B63-41B6-979B-207A4FAC9493}" type="datetimeFigureOut">
              <a:rPr lang="it-IT" smtClean="0"/>
              <a:t>29/06/2021</a:t>
            </a:fld>
            <a:endParaRPr lang="it-I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C4C7D86-9711-4E0B-BBEB-090DD29A3A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4AC6AB9-D35F-4F77-9011-F4DB4BD76D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C2450-796A-44D1-B8A4-A89B159FF9C7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604542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3680269-F96A-4245-BE2A-80792EEF8D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24C18-2B63-41B6-979B-207A4FAC9493}" type="datetimeFigureOut">
              <a:rPr lang="it-IT" smtClean="0"/>
              <a:t>29/06/2021</a:t>
            </a:fld>
            <a:endParaRPr lang="it-I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BDD37DC-3B4E-4661-A53A-DED9705C4B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AFFB4B-6316-4E65-8FAB-F55AEDC043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C2450-796A-44D1-B8A4-A89B159FF9C7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216622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FF53FC-8B42-40A3-BE70-8399A17B0B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EBC68C-2DB8-44DF-AE7D-792056A823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2E4BB95-02F6-4568-B8D2-22FED25316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963DD7-B33F-4EB4-B8C0-3B382D2CB3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24C18-2B63-41B6-979B-207A4FAC9493}" type="datetimeFigureOut">
              <a:rPr lang="it-IT" smtClean="0"/>
              <a:t>29/06/2021</a:t>
            </a:fld>
            <a:endParaRPr lang="it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ED4556-CD11-486E-8DF0-F118CEFF5F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4E078E-A0BF-4449-A11E-5D5BBB48C4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C2450-796A-44D1-B8A4-A89B159FF9C7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369442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7D04ED-93A1-4C2E-8440-35AB26A6DC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F05A148-E301-4A18-AE27-1A77FA04928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74DFB9-6172-40E3-AF42-8ACEE737DF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7C1C82-172C-4665-B788-0DE612E871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24C18-2B63-41B6-979B-207A4FAC9493}" type="datetimeFigureOut">
              <a:rPr lang="it-IT" smtClean="0"/>
              <a:t>29/06/2021</a:t>
            </a:fld>
            <a:endParaRPr lang="it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7D7314-2300-4F7F-945A-D861677643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7CC533-EA21-46C6-B754-448D1C096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C2450-796A-44D1-B8A4-A89B159FF9C7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708341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189A61F-3086-44BC-94A3-E9DF20E9DA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F8E431-A016-4F43-8606-9E9EA9E442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15A206-52FB-43F0-9452-273708484E6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524C18-2B63-41B6-979B-207A4FAC9493}" type="datetimeFigureOut">
              <a:rPr lang="it-IT" smtClean="0"/>
              <a:t>29/06/2021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03CBA3-7DAB-497B-A082-F0725F31272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57BC68-30C5-48A7-91A6-08E957CABA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6C2450-796A-44D1-B8A4-A89B159FF9C7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94287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4.png"/><Relationship Id="rId5" Type="http://schemas.openxmlformats.org/officeDocument/2006/relationships/hyperlink" Target="https://www.wallpaperflare.com/background-sequins-golden-texture-bokeh-shine-glitter-wallpaper-bxuju" TargetMode="External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DBB6E5-0EA9-4D05-B10E-0DBBA07323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8457" y="864708"/>
            <a:ext cx="10347650" cy="2382718"/>
          </a:xfrm>
        </p:spPr>
        <p:txBody>
          <a:bodyPr/>
          <a:lstStyle/>
          <a:p>
            <a:endParaRPr lang="it-IT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9B0277C-EB1A-489D-8033-03DD5530B5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5409" y="3610576"/>
            <a:ext cx="12011487" cy="2976656"/>
          </a:xfrm>
          <a:solidFill>
            <a:srgbClr val="000099"/>
          </a:solidFill>
        </p:spPr>
        <p:txBody>
          <a:bodyPr>
            <a:normAutofit/>
          </a:bodyPr>
          <a:lstStyle/>
          <a:p>
            <a:pPr algn="ctr"/>
            <a:endParaRPr lang="en-GB" sz="54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GB" sz="5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Health and Well-being - </a:t>
            </a:r>
          </a:p>
          <a:p>
            <a:pPr algn="ctr"/>
            <a:r>
              <a:rPr lang="en-GB" sz="5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 the optician’s</a:t>
            </a:r>
          </a:p>
        </p:txBody>
      </p:sp>
      <p:pic>
        <p:nvPicPr>
          <p:cNvPr id="5" name="Picture 4" descr="/var/folders/m0/g0d2gdqj3g1dby02qbwk7lnr0000gn/T/com.microsoft.Word/Content.MSO/6CB9C466.tmp">
            <a:extLst>
              <a:ext uri="{FF2B5EF4-FFF2-40B4-BE49-F238E27FC236}">
                <a16:creationId xmlns:a16="http://schemas.microsoft.com/office/drawing/2014/main" id="{641E00C2-C6AD-4190-A510-EB6443399C92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8456" y="994710"/>
            <a:ext cx="9694507" cy="2122714"/>
          </a:xfrm>
          <a:prstGeom prst="rect">
            <a:avLst/>
          </a:prstGeom>
          <a:noFill/>
          <a:ln w="12700">
            <a:noFill/>
          </a:ln>
        </p:spPr>
      </p:pic>
    </p:spTree>
    <p:extLst>
      <p:ext uri="{BB962C8B-B14F-4D97-AF65-F5344CB8AC3E}">
        <p14:creationId xmlns:p14="http://schemas.microsoft.com/office/powerpoint/2010/main" val="17069016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0D01200-0224-43C5-AB38-FB4D16B73F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CBE5DE-25D7-4A47-83A8-B5EF8652E0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1078992"/>
            <a:ext cx="6268770" cy="798957"/>
          </a:xfrm>
        </p:spPr>
        <p:txBody>
          <a:bodyPr anchor="b">
            <a:normAutofit fontScale="90000"/>
          </a:bodyPr>
          <a:lstStyle/>
          <a:p>
            <a:r>
              <a:rPr lang="en-GB" sz="5200" dirty="0"/>
              <a:t>Lesson Outcomes</a:t>
            </a:r>
            <a:endParaRPr lang="it-IT" sz="52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28A44A4-A002-4A88-9FC9-1D0566C97A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53202" y="363389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E7D5C7B-DD16-401B-85CE-4AAA2A4F51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8506" y="2935541"/>
            <a:ext cx="621792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8FC625-D897-473D-9386-CD486E3F71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648" y="2057400"/>
            <a:ext cx="6268770" cy="41239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3200" dirty="0">
                <a:effectLst/>
                <a:ea typeface="Calibri" panose="020F0502020204030204" pitchFamily="34" charset="0"/>
              </a:rPr>
              <a:t>By the end of the lesson you will have:  </a:t>
            </a:r>
            <a:endParaRPr lang="it-IT" sz="3200" dirty="0">
              <a:effectLst/>
              <a:ea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GB" sz="3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understood how to have your eyesight checked.</a:t>
            </a:r>
            <a:endParaRPr lang="it-IT" sz="32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GB" sz="3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practised making an appointment.</a:t>
            </a:r>
            <a:endParaRPr lang="it-IT" sz="32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GB" sz="3200" dirty="0">
                <a:effectLst/>
                <a:ea typeface="Calibri" panose="020F0502020204030204" pitchFamily="34" charset="0"/>
              </a:rPr>
              <a:t>practised language used during an eye test and at the optician’s.</a:t>
            </a:r>
            <a:endParaRPr lang="it-IT" sz="3200" dirty="0"/>
          </a:p>
        </p:txBody>
      </p:sp>
      <p:pic>
        <p:nvPicPr>
          <p:cNvPr id="5" name="Picture 4" descr="Shape&#10;&#10;Description automatically generated with medium confidence">
            <a:extLst>
              <a:ext uri="{FF2B5EF4-FFF2-40B4-BE49-F238E27FC236}">
                <a16:creationId xmlns:a16="http://schemas.microsoft.com/office/drawing/2014/main" id="{B50A816E-9072-42A7-9F6C-B0549C08EB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9404" y="601133"/>
            <a:ext cx="4227009" cy="5580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2229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AA1E9E-0B15-47D5-A982-3981CA6E86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Optician, optometrist or ophthalmologist?</a:t>
            </a:r>
            <a:endParaRPr lang="it-IT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091F44-6A4E-46FD-89B5-1687A79B0A1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90600" y="1825625"/>
            <a:ext cx="5181600" cy="4699586"/>
          </a:xfrm>
        </p:spPr>
        <p:txBody>
          <a:bodyPr>
            <a:normAutofit fontScale="32500" lnSpcReduction="20000"/>
          </a:bodyPr>
          <a:lstStyle/>
          <a:p>
            <a:pPr marL="342900" lvl="0" indent="-342900">
              <a:lnSpc>
                <a:spcPct val="115000"/>
              </a:lnSpc>
              <a:buFont typeface="+mj-lt"/>
              <a:buAutoNum type="arabicPeriod"/>
            </a:pPr>
            <a:r>
              <a:rPr lang="en-GB" sz="6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 need to change my glasses frames.    </a:t>
            </a:r>
            <a:endParaRPr lang="it-IT" sz="62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buFont typeface="+mj-lt"/>
              <a:buAutoNum type="arabicPeriod"/>
            </a:pPr>
            <a:r>
              <a:rPr lang="en-GB" sz="62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 must have my eyes tested</a:t>
            </a:r>
            <a:r>
              <a:rPr lang="en-GB" sz="6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I have a bad headache.  </a:t>
            </a:r>
            <a:r>
              <a:rPr lang="en-GB" sz="6200" i="1" dirty="0">
                <a:solidFill>
                  <a:srgbClr val="4F81BD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it-IT" sz="62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buFont typeface="+mj-lt"/>
              <a:buAutoNum type="arabicPeriod"/>
            </a:pPr>
            <a:r>
              <a:rPr lang="en-GB" sz="6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I’ve just broken the left “arm” of my glasses. </a:t>
            </a:r>
            <a:r>
              <a:rPr lang="en-GB" sz="6200" i="1" dirty="0">
                <a:solidFill>
                  <a:srgbClr val="4F81BD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it-IT" sz="62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buFont typeface="+mj-lt"/>
              <a:buAutoNum type="arabicPeriod"/>
            </a:pPr>
            <a:r>
              <a:rPr lang="en-GB" sz="6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 stood on my glasses and now they feel strange. </a:t>
            </a:r>
            <a:endParaRPr lang="it-IT" sz="62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buFont typeface="+mj-lt"/>
              <a:buAutoNum type="arabicPeriod"/>
            </a:pPr>
            <a:r>
              <a:rPr lang="en-GB" sz="6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 need glasses for reading and for seeing at a distance. </a:t>
            </a:r>
            <a:endParaRPr lang="it-IT" sz="62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buFont typeface="+mj-lt"/>
              <a:buAutoNum type="arabicPeriod"/>
            </a:pPr>
            <a:r>
              <a:rPr lang="en-GB" sz="6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 think my mother has a cataract on her right eye </a:t>
            </a:r>
            <a:r>
              <a:rPr lang="en-GB" sz="620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GB" sz="6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She must </a:t>
            </a:r>
            <a:r>
              <a:rPr lang="en-GB" sz="62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have it removed</a:t>
            </a:r>
            <a:r>
              <a:rPr lang="en-GB" sz="6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it-IT" sz="62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it-IT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AA80F6-099C-4653-ACB3-966FC493677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32500" lnSpcReduction="20000"/>
          </a:bodyPr>
          <a:lstStyle/>
          <a:p>
            <a:pPr marL="0" lvl="0" indent="0">
              <a:lnSpc>
                <a:spcPct val="115000"/>
              </a:lnSpc>
              <a:buNone/>
            </a:pPr>
            <a:r>
              <a:rPr lang="en-GB" sz="6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7. I </a:t>
            </a:r>
            <a:r>
              <a:rPr lang="en-GB" sz="6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haven’t had my eyes tested </a:t>
            </a:r>
            <a:r>
              <a:rPr lang="en-GB" sz="6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since I was a child. I must make an appointment. </a:t>
            </a:r>
            <a:endParaRPr lang="it-IT" sz="6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15000"/>
              </a:lnSpc>
              <a:buNone/>
            </a:pPr>
            <a:r>
              <a:rPr lang="en-GB" sz="6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8. I need lenses that are a little bit coloured.     </a:t>
            </a:r>
            <a:endParaRPr lang="it-IT" sz="6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15000"/>
              </a:lnSpc>
              <a:buNone/>
            </a:pPr>
            <a:r>
              <a:rPr lang="en-GB" sz="6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9. I’d like to have a pair of sunglasses with lenses.     </a:t>
            </a:r>
            <a:endParaRPr lang="it-IT" sz="6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15000"/>
              </a:lnSpc>
              <a:buNone/>
            </a:pPr>
            <a:r>
              <a:rPr lang="en-GB" sz="6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10. I need a new pair of frames.   </a:t>
            </a:r>
            <a:r>
              <a:rPr lang="en-GB" sz="6000" i="1" dirty="0">
                <a:solidFill>
                  <a:srgbClr val="4F81B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it-IT" sz="6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15000"/>
              </a:lnSpc>
              <a:buNone/>
            </a:pPr>
            <a:r>
              <a:rPr lang="en-GB" sz="6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11. My grandfather has glaucoma.  He has great difficulty  seeing.</a:t>
            </a:r>
            <a:endParaRPr lang="it-IT" sz="6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15000"/>
              </a:lnSpc>
              <a:buNone/>
            </a:pPr>
            <a:r>
              <a:rPr lang="en-GB" sz="6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12. I’d like lenses which change colour in the sunshine. </a:t>
            </a:r>
            <a:endParaRPr lang="it-IT" sz="6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4142316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8FC9BE17-9A7B-462D-AE50-3D87773873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6548080-972E-43E9-8B56-06EA8B82D64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t="1446" r="18889" b="2419"/>
          <a:stretch/>
        </p:blipFill>
        <p:spPr>
          <a:xfrm>
            <a:off x="1398268" y="0"/>
            <a:ext cx="10793732" cy="685799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3EBE8569-6AEC-4B8C-8D53-2DE337CDBA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4B14A76-345C-4D3B-BD9B-D355BF566A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3" y="819404"/>
            <a:ext cx="4129885" cy="1336804"/>
          </a:xfrm>
        </p:spPr>
        <p:txBody>
          <a:bodyPr anchor="b">
            <a:noAutofit/>
          </a:bodyPr>
          <a:lstStyle/>
          <a:p>
            <a:pPr algn="ctr"/>
            <a:r>
              <a:rPr lang="en-GB" sz="2800" dirty="0"/>
              <a:t>Making an Appointment.</a:t>
            </a:r>
            <a:br>
              <a:rPr lang="en-GB" sz="2800" dirty="0"/>
            </a:br>
            <a:br>
              <a:rPr lang="en-GB" sz="2800" dirty="0"/>
            </a:br>
            <a:r>
              <a:rPr lang="en-GB" sz="2800" dirty="0"/>
              <a:t>Listen!</a:t>
            </a:r>
            <a:endParaRPr lang="it-IT" sz="280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9144"/>
          </a:xfrm>
          <a:prstGeom prst="rect">
            <a:avLst/>
          </a:prstGeom>
          <a:solidFill>
            <a:srgbClr val="D5D5D5"/>
          </a:solidFill>
          <a:ln w="3175">
            <a:solidFill>
              <a:srgbClr val="D5D5D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Recording">
            <a:hlinkClick r:id="" action="ppaction://media"/>
            <a:extLst>
              <a:ext uri="{FF2B5EF4-FFF2-40B4-BE49-F238E27FC236}">
                <a16:creationId xmlns:a16="http://schemas.microsoft.com/office/drawing/2014/main" id="{15D7D52D-0B4E-48E7-9393-BCCE80699638}"/>
              </a:ext>
            </a:extLst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847850" y="4076700"/>
            <a:ext cx="487363" cy="487363"/>
          </a:xfrm>
        </p:spPr>
      </p:pic>
    </p:spTree>
    <p:extLst>
      <p:ext uri="{BB962C8B-B14F-4D97-AF65-F5344CB8AC3E}">
        <p14:creationId xmlns:p14="http://schemas.microsoft.com/office/powerpoint/2010/main" val="1207905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302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3E372B-0CB2-4EFE-8763-D138899025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To have something done (the causative passive)</a:t>
            </a:r>
            <a:endParaRPr lang="it-IT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9D567C-D37C-4BB3-930E-0C7A988B26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5266" y="1553592"/>
            <a:ext cx="10515600" cy="493928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400" b="1" dirty="0" err="1">
                <a:solidFill>
                  <a:srgbClr val="FF0000"/>
                </a:solidFill>
                <a:effectLst/>
                <a:ea typeface="Calibri" panose="020F0502020204030204" pitchFamily="34" charset="0"/>
              </a:rPr>
              <a:t>Eg.</a:t>
            </a:r>
            <a:r>
              <a:rPr lang="en-GB" sz="2400" b="1" dirty="0">
                <a:solidFill>
                  <a:srgbClr val="FF0000"/>
                </a:solidFill>
                <a:effectLst/>
                <a:ea typeface="Calibri" panose="020F0502020204030204" pitchFamily="34" charset="0"/>
              </a:rPr>
              <a:t> Tomorrow I’m having my hair cut.  </a:t>
            </a:r>
            <a:r>
              <a:rPr lang="en-GB" sz="2000" dirty="0">
                <a:solidFill>
                  <a:srgbClr val="FF0000"/>
                </a:solidFill>
                <a:effectLst/>
                <a:ea typeface="Calibri" panose="020F0502020204030204" pitchFamily="34" charset="0"/>
              </a:rPr>
              <a:t>Someone</a:t>
            </a:r>
            <a:r>
              <a:rPr lang="en-GB" sz="2000" b="1" dirty="0">
                <a:solidFill>
                  <a:srgbClr val="FF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GB" sz="2000" dirty="0">
                <a:solidFill>
                  <a:srgbClr val="FF0000"/>
                </a:solidFill>
                <a:effectLst/>
                <a:ea typeface="Calibri" panose="020F0502020204030204" pitchFamily="34" charset="0"/>
              </a:rPr>
              <a:t>else is doing the work (the </a:t>
            </a:r>
            <a:r>
              <a:rPr lang="en-GB" sz="2000" b="1" dirty="0">
                <a:solidFill>
                  <a:srgbClr val="FF0000"/>
                </a:solidFill>
                <a:effectLst/>
                <a:ea typeface="Calibri" panose="020F0502020204030204" pitchFamily="34" charset="0"/>
              </a:rPr>
              <a:t>hairdresser/barber</a:t>
            </a:r>
            <a:r>
              <a:rPr lang="en-GB" sz="2000" dirty="0">
                <a:solidFill>
                  <a:srgbClr val="FF0000"/>
                </a:solidFill>
                <a:effectLst/>
                <a:ea typeface="Calibri" panose="020F0502020204030204" pitchFamily="34" charset="0"/>
              </a:rPr>
              <a:t>) and the action (cutting) is more important than the subject </a:t>
            </a:r>
            <a:r>
              <a:rPr lang="en-GB" sz="2000" b="1" dirty="0">
                <a:solidFill>
                  <a:srgbClr val="FF0000"/>
                </a:solidFill>
                <a:effectLst/>
                <a:ea typeface="Calibri" panose="020F0502020204030204" pitchFamily="34" charset="0"/>
              </a:rPr>
              <a:t>(I).</a:t>
            </a:r>
          </a:p>
          <a:p>
            <a:pPr marL="0" indent="0">
              <a:buNone/>
            </a:pPr>
            <a:endParaRPr lang="it-IT" sz="2000" b="1" dirty="0">
              <a:solidFill>
                <a:srgbClr val="FF0000"/>
              </a:solidFill>
              <a:effectLst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GB" sz="2400" b="1" dirty="0" err="1">
                <a:solidFill>
                  <a:schemeClr val="accent6">
                    <a:lumMod val="50000"/>
                  </a:schemeClr>
                </a:solidFill>
                <a:effectLst/>
                <a:ea typeface="Times New Roman" panose="02020603050405020304" pitchFamily="18" charset="0"/>
              </a:rPr>
              <a:t>Eg</a:t>
            </a:r>
            <a:r>
              <a:rPr lang="en-GB" sz="2400" b="1" dirty="0">
                <a:solidFill>
                  <a:schemeClr val="accent6">
                    <a:lumMod val="50000"/>
                  </a:schemeClr>
                </a:solidFill>
                <a:effectLst/>
                <a:ea typeface="Times New Roman" panose="02020603050405020304" pitchFamily="18" charset="0"/>
              </a:rPr>
              <a:t> 2.</a:t>
            </a:r>
            <a:r>
              <a:rPr lang="en-GB" sz="2400" dirty="0">
                <a:solidFill>
                  <a:schemeClr val="accent6">
                    <a:lumMod val="50000"/>
                  </a:schemeClr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400" b="1" dirty="0">
                <a:solidFill>
                  <a:schemeClr val="accent6">
                    <a:lumMod val="50000"/>
                  </a:schemeClr>
                </a:solidFill>
                <a:effectLst/>
                <a:ea typeface="Times New Roman" panose="02020603050405020304" pitchFamily="18" charset="0"/>
              </a:rPr>
              <a:t>We had our bicycles oiled and greased last week.</a:t>
            </a:r>
            <a:r>
              <a:rPr lang="en-GB" sz="2400" dirty="0">
                <a:solidFill>
                  <a:schemeClr val="accent6">
                    <a:lumMod val="50000"/>
                  </a:schemeClr>
                </a:solidFill>
                <a:effectLst/>
                <a:ea typeface="Times New Roman" panose="02020603050405020304" pitchFamily="18" charset="0"/>
              </a:rPr>
              <a:t>  </a:t>
            </a:r>
            <a:r>
              <a:rPr lang="en-GB" sz="2000" dirty="0">
                <a:solidFill>
                  <a:schemeClr val="accent6">
                    <a:lumMod val="50000"/>
                  </a:schemeClr>
                </a:solidFill>
                <a:effectLst/>
                <a:ea typeface="Times New Roman" panose="02020603050405020304" pitchFamily="18" charset="0"/>
              </a:rPr>
              <a:t>Someone else did the work (</a:t>
            </a:r>
            <a:r>
              <a:rPr lang="en-GB" sz="2000" b="1" dirty="0">
                <a:solidFill>
                  <a:schemeClr val="accent6">
                    <a:lumMod val="50000"/>
                  </a:schemeClr>
                </a:solidFill>
                <a:effectLst/>
                <a:ea typeface="Times New Roman" panose="02020603050405020304" pitchFamily="18" charset="0"/>
              </a:rPr>
              <a:t>the mechanic</a:t>
            </a:r>
            <a:r>
              <a:rPr lang="en-GB" sz="2000" dirty="0">
                <a:solidFill>
                  <a:schemeClr val="accent6">
                    <a:lumMod val="50000"/>
                  </a:schemeClr>
                </a:solidFill>
                <a:effectLst/>
                <a:ea typeface="Times New Roman" panose="02020603050405020304" pitchFamily="18" charset="0"/>
              </a:rPr>
              <a:t>) and the action (</a:t>
            </a:r>
            <a:r>
              <a:rPr lang="en-GB" sz="2000" b="1" dirty="0">
                <a:solidFill>
                  <a:schemeClr val="accent6">
                    <a:lumMod val="50000"/>
                  </a:schemeClr>
                </a:solidFill>
                <a:ea typeface="Times New Roman" panose="02020603050405020304" pitchFamily="18" charset="0"/>
              </a:rPr>
              <a:t>oil</a:t>
            </a:r>
            <a:r>
              <a:rPr lang="en-GB" sz="2000" b="1" dirty="0">
                <a:solidFill>
                  <a:schemeClr val="accent6">
                    <a:lumMod val="50000"/>
                  </a:schemeClr>
                </a:solidFill>
                <a:effectLst/>
                <a:ea typeface="Times New Roman" panose="02020603050405020304" pitchFamily="18" charset="0"/>
              </a:rPr>
              <a:t>ing and greasing</a:t>
            </a:r>
            <a:r>
              <a:rPr lang="en-GB" sz="2000" dirty="0">
                <a:solidFill>
                  <a:schemeClr val="accent6">
                    <a:lumMod val="50000"/>
                  </a:schemeClr>
                </a:solidFill>
                <a:effectLst/>
                <a:ea typeface="Times New Roman" panose="02020603050405020304" pitchFamily="18" charset="0"/>
              </a:rPr>
              <a:t>) is more important than the subject </a:t>
            </a:r>
            <a:r>
              <a:rPr lang="en-GB" sz="2000" dirty="0">
                <a:solidFill>
                  <a:schemeClr val="accent6">
                    <a:lumMod val="50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GB" sz="2000" b="1" dirty="0">
                <a:solidFill>
                  <a:schemeClr val="accent6">
                    <a:lumMod val="50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we</a:t>
            </a:r>
            <a:r>
              <a:rPr lang="en-GB" sz="2000" dirty="0">
                <a:solidFill>
                  <a:schemeClr val="accent6">
                    <a:lumMod val="50000"/>
                  </a:schemeClr>
                </a:solidFill>
                <a:effectLst/>
                <a:ea typeface="Times New Roman" panose="02020603050405020304" pitchFamily="18" charset="0"/>
              </a:rPr>
              <a:t>). </a:t>
            </a:r>
          </a:p>
          <a:p>
            <a:pPr marL="0" indent="0">
              <a:buNone/>
            </a:pPr>
            <a:endParaRPr lang="en-GB" sz="2000" dirty="0">
              <a:solidFill>
                <a:schemeClr val="accent6">
                  <a:lumMod val="50000"/>
                </a:schemeClr>
              </a:solidFill>
              <a:effectLst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GB" sz="2400" b="1" dirty="0" err="1">
                <a:solidFill>
                  <a:srgbClr val="7030A0"/>
                </a:solidFill>
                <a:ea typeface="Times New Roman" panose="02020603050405020304" pitchFamily="18" charset="0"/>
              </a:rPr>
              <a:t>Eg</a:t>
            </a:r>
            <a:r>
              <a:rPr lang="en-GB" sz="2400" b="1" dirty="0">
                <a:solidFill>
                  <a:srgbClr val="7030A0"/>
                </a:solidFill>
                <a:ea typeface="Times New Roman" panose="02020603050405020304" pitchFamily="18" charset="0"/>
              </a:rPr>
              <a:t> 3. He has just had his documents renewed. </a:t>
            </a:r>
            <a:r>
              <a:rPr lang="en-GB" sz="2000" dirty="0">
                <a:solidFill>
                  <a:srgbClr val="7030A0"/>
                </a:solidFill>
                <a:ea typeface="Times New Roman" panose="02020603050405020304" pitchFamily="18" charset="0"/>
              </a:rPr>
              <a:t>Someone else did the work                               (</a:t>
            </a:r>
            <a:r>
              <a:rPr lang="en-GB" sz="2000" b="1" dirty="0">
                <a:solidFill>
                  <a:srgbClr val="7030A0"/>
                </a:solidFill>
                <a:ea typeface="Times New Roman" panose="02020603050405020304" pitchFamily="18" charset="0"/>
              </a:rPr>
              <a:t>the</a:t>
            </a:r>
            <a:r>
              <a:rPr lang="en-GB" sz="2000" dirty="0">
                <a:solidFill>
                  <a:srgbClr val="7030A0"/>
                </a:solidFill>
                <a:ea typeface="Times New Roman" panose="02020603050405020304" pitchFamily="18" charset="0"/>
              </a:rPr>
              <a:t> </a:t>
            </a:r>
            <a:r>
              <a:rPr lang="en-GB" sz="2000" b="1" dirty="0">
                <a:solidFill>
                  <a:srgbClr val="7030A0"/>
                </a:solidFill>
                <a:ea typeface="Times New Roman" panose="02020603050405020304" pitchFamily="18" charset="0"/>
              </a:rPr>
              <a:t>local authorities</a:t>
            </a:r>
            <a:r>
              <a:rPr lang="en-GB" sz="2000" dirty="0">
                <a:solidFill>
                  <a:srgbClr val="7030A0"/>
                </a:solidFill>
                <a:ea typeface="Times New Roman" panose="02020603050405020304" pitchFamily="18" charset="0"/>
              </a:rPr>
              <a:t>) and the action (</a:t>
            </a:r>
            <a:r>
              <a:rPr lang="en-GB" sz="2000" b="1" dirty="0">
                <a:solidFill>
                  <a:srgbClr val="7030A0"/>
                </a:solidFill>
                <a:ea typeface="Times New Roman" panose="02020603050405020304" pitchFamily="18" charset="0"/>
              </a:rPr>
              <a:t>renewing</a:t>
            </a:r>
            <a:r>
              <a:rPr lang="en-GB" sz="2000" dirty="0">
                <a:solidFill>
                  <a:srgbClr val="7030A0"/>
                </a:solidFill>
                <a:ea typeface="Times New Roman" panose="02020603050405020304" pitchFamily="18" charset="0"/>
              </a:rPr>
              <a:t>) is more important than the subject (</a:t>
            </a:r>
            <a:r>
              <a:rPr lang="en-GB" sz="2000" b="1" dirty="0">
                <a:solidFill>
                  <a:srgbClr val="7030A0"/>
                </a:solidFill>
                <a:ea typeface="Times New Roman" panose="02020603050405020304" pitchFamily="18" charset="0"/>
              </a:rPr>
              <a:t>he</a:t>
            </a:r>
            <a:r>
              <a:rPr lang="en-GB" sz="2000" dirty="0">
                <a:solidFill>
                  <a:srgbClr val="7030A0"/>
                </a:solidFill>
                <a:ea typeface="Times New Roman" panose="02020603050405020304" pitchFamily="18" charset="0"/>
              </a:rPr>
              <a:t>).</a:t>
            </a:r>
            <a:endParaRPr lang="it-IT" sz="2000" dirty="0">
              <a:solidFill>
                <a:srgbClr val="7030A0"/>
              </a:solidFill>
              <a:effectLst/>
              <a:ea typeface="Times New Roman" panose="02020603050405020304" pitchFamily="18" charset="0"/>
            </a:endParaRPr>
          </a:p>
          <a:p>
            <a:pPr marL="13970"/>
            <a:r>
              <a:rPr lang="en-GB" sz="24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Form</a:t>
            </a:r>
            <a:r>
              <a:rPr lang="en-GB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: to have (conjugated according to time)  +  object + past participle of verb.</a:t>
            </a:r>
            <a:endParaRPr lang="it-IT" sz="2400" dirty="0">
              <a:effectLst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GB" sz="24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                               I’m having                                + my hair      +  cut</a:t>
            </a:r>
            <a:endParaRPr lang="it-IT" sz="2400" dirty="0">
              <a:effectLst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GB" sz="24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                               We had                                     + the car       + checked</a:t>
            </a:r>
            <a:endParaRPr lang="it-IT" sz="2400" dirty="0">
              <a:effectLst/>
              <a:ea typeface="Times New Roman" panose="02020603050405020304" pitchFamily="18" charset="0"/>
            </a:endParaRPr>
          </a:p>
          <a:p>
            <a:r>
              <a:rPr lang="en-GB" sz="2400" dirty="0"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Find the examples in the lesson and explain them to the teacher.</a:t>
            </a:r>
            <a:endParaRPr lang="it-IT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79921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8FC9BE17-9A7B-462D-AE50-3D87773873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close-up of a blue eye&#10;&#10;Description automatically generated with low confidence">
            <a:extLst>
              <a:ext uri="{FF2B5EF4-FFF2-40B4-BE49-F238E27FC236}">
                <a16:creationId xmlns:a16="http://schemas.microsoft.com/office/drawing/2014/main" id="{6EB13CB7-413E-4F65-9AFD-04A7A7F6F86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38" r="13818" b="1653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36" name="Rectangle 35">
            <a:extLst>
              <a:ext uri="{FF2B5EF4-FFF2-40B4-BE49-F238E27FC236}">
                <a16:creationId xmlns:a16="http://schemas.microsoft.com/office/drawing/2014/main" id="{3EBE8569-6AEC-4B8C-8D53-2DE337CDBA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DDB64B9-5407-444E-84E1-514678444F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005841"/>
            <a:ext cx="3438144" cy="708661"/>
          </a:xfrm>
        </p:spPr>
        <p:txBody>
          <a:bodyPr anchor="b">
            <a:normAutofit/>
          </a:bodyPr>
          <a:lstStyle/>
          <a:p>
            <a:r>
              <a:rPr lang="en-GB" sz="4000" b="1" dirty="0"/>
              <a:t>Reflection</a:t>
            </a:r>
            <a:endParaRPr lang="it-IT" sz="4000" b="1" dirty="0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9144"/>
          </a:xfrm>
          <a:prstGeom prst="rect">
            <a:avLst/>
          </a:prstGeom>
          <a:solidFill>
            <a:srgbClr val="D5D5D5"/>
          </a:solidFill>
          <a:ln w="3175">
            <a:solidFill>
              <a:srgbClr val="D5D5D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4AD3B4-6DCF-4FE3-B474-69C00EA7AA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376" y="1922518"/>
            <a:ext cx="4865774" cy="4267960"/>
          </a:xfrm>
        </p:spPr>
        <p:txBody>
          <a:bodyPr anchor="t">
            <a:normAutofit/>
          </a:bodyPr>
          <a:lstStyle/>
          <a:p>
            <a: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How has this lesson helped you to understand:                                   </a:t>
            </a:r>
          </a:p>
          <a:p>
            <a:pPr marL="0" indent="0">
              <a:buNone/>
            </a:pPr>
            <a: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~   where to</a:t>
            </a:r>
            <a:r>
              <a:rPr lang="en-GB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have your eyesight checked.</a:t>
            </a:r>
            <a: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                                                   ~   why it’s important.    </a:t>
            </a:r>
          </a:p>
          <a:p>
            <a:pPr marL="0" indent="0">
              <a:buNone/>
            </a:pPr>
            <a: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 </a:t>
            </a:r>
          </a:p>
          <a:p>
            <a: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Look around the area where you live for a local optician or optometrist.</a:t>
            </a:r>
            <a:endParaRPr lang="it-IT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it-IT" sz="1700" dirty="0"/>
          </a:p>
        </p:txBody>
      </p:sp>
    </p:spTree>
    <p:extLst>
      <p:ext uri="{BB962C8B-B14F-4D97-AF65-F5344CB8AC3E}">
        <p14:creationId xmlns:p14="http://schemas.microsoft.com/office/powerpoint/2010/main" val="944502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</TotalTime>
  <Words>417</Words>
  <Application>Microsoft Office PowerPoint</Application>
  <PresentationFormat>Widescreen</PresentationFormat>
  <Paragraphs>37</Paragraphs>
  <Slides>6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Calibri</vt:lpstr>
      <vt:lpstr>Calibri Light</vt:lpstr>
      <vt:lpstr>Symbol</vt:lpstr>
      <vt:lpstr>Times New Roman</vt:lpstr>
      <vt:lpstr>Office Theme</vt:lpstr>
      <vt:lpstr>PowerPoint Presentation</vt:lpstr>
      <vt:lpstr>Lesson Outcomes</vt:lpstr>
      <vt:lpstr>Optician, optometrist or ophthalmologist?</vt:lpstr>
      <vt:lpstr>Making an Appointment.  Listen!</vt:lpstr>
      <vt:lpstr>To have something done (the causative passive)</vt:lpstr>
      <vt:lpstr>Reflection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carolyn snelling</dc:creator>
  <cp:lastModifiedBy>carolyn snelling</cp:lastModifiedBy>
  <cp:revision>16</cp:revision>
  <dcterms:created xsi:type="dcterms:W3CDTF">2021-03-30T14:23:54Z</dcterms:created>
  <dcterms:modified xsi:type="dcterms:W3CDTF">2021-06-29T16:40:14Z</dcterms:modified>
</cp:coreProperties>
</file>