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1" r:id="rId4"/>
    <p:sldId id="273" r:id="rId5"/>
    <p:sldId id="272" r:id="rId6"/>
    <p:sldId id="275" r:id="rId7"/>
    <p:sldId id="270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A955D-48FC-44B4-970B-431B1A521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C9877-6CF6-4082-A686-D4139246E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FFE74-1E7F-4037-BFED-C84175BCE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7A23-8860-43A4-A856-AEF4A9FC497C}" type="datetimeFigureOut">
              <a:rPr lang="it-IT" smtClean="0"/>
              <a:t>08/06/2021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A84D0-28CE-4C4B-BBA9-D51ACC3E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0321D-E78E-4029-9FE6-1C8EBD630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05BD-9226-4C86-A8B8-7003604CD87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5490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EE011-54B4-4D44-8D81-EB5A2E11C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653AB-EF56-4059-85B1-49BA35455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3DD2A-C654-4B55-B521-B55172018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7A23-8860-43A4-A856-AEF4A9FC497C}" type="datetimeFigureOut">
              <a:rPr lang="it-IT" smtClean="0"/>
              <a:t>08/06/2021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33BEB-6712-4B21-A6E2-970B78CD4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73C6B-9242-41E0-8DB7-F863D2F5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05BD-9226-4C86-A8B8-7003604CD87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156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1622E1-6FE4-4FD0-A64F-64F39E205E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E3DFED-49E3-4CA6-8A4D-E6E2BE5E23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F348B-3E2B-4D84-A76D-42042FC96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7A23-8860-43A4-A856-AEF4A9FC497C}" type="datetimeFigureOut">
              <a:rPr lang="it-IT" smtClean="0"/>
              <a:t>08/06/2021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E5FC5-6DD7-4778-8262-874D9C123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55C55-7C1C-403B-88B4-6F289A0FB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05BD-9226-4C86-A8B8-7003604CD87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459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F7AD5-F781-4998-A385-29A022100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4D6ED-8E19-4971-9C81-760AC1A2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81619-A6F3-4EA4-BE5B-6736F7442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7A23-8860-43A4-A856-AEF4A9FC497C}" type="datetimeFigureOut">
              <a:rPr lang="it-IT" smtClean="0"/>
              <a:t>08/06/2021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CA496-E1B2-46C8-BD70-8E230C8F1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8B677-0425-4327-A9E5-56D38CFA7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05BD-9226-4C86-A8B8-7003604CD87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6610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29627-177C-4AD6-A7E3-E057E5FE4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6505D-FFD6-41EC-94A1-E8B1C3D5F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9E89F-BA11-4723-964E-98FCADD2F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7A23-8860-43A4-A856-AEF4A9FC497C}" type="datetimeFigureOut">
              <a:rPr lang="it-IT" smtClean="0"/>
              <a:t>08/06/2021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10005-C85A-4677-BDD8-52096FCA2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37DB3-5DA4-44BC-BB7C-5116CD31A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05BD-9226-4C86-A8B8-7003604CD87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235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1877B-BAB2-433D-B2CC-3813EA31A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7664C-5224-425F-9727-479C873AA0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8C860-E99A-44FD-BFDA-CB3CB41A8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5A8B2E-1C4B-4662-B3A2-2B8E8107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7A23-8860-43A4-A856-AEF4A9FC497C}" type="datetimeFigureOut">
              <a:rPr lang="it-IT" smtClean="0"/>
              <a:t>08/06/2021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39E92-1F10-4C0B-9B22-8D5CB2D7A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1B7B7-57A4-4938-90BE-D6FFC3FB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05BD-9226-4C86-A8B8-7003604CD87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0323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44C8-3600-42B7-A847-F5BCE5491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0970D-6FAC-41E2-8210-D153E18A5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970E56-EFCC-4785-9575-9E471EC7F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88E27C-3EAA-40EA-B606-3557C02F70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692EFE-C30E-4297-8139-0339A6B0C2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363E7E-1E03-4EC0-80D3-FFF0A48A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7A23-8860-43A4-A856-AEF4A9FC497C}" type="datetimeFigureOut">
              <a:rPr lang="it-IT" smtClean="0"/>
              <a:t>08/06/2021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8CA5FD-C15C-4C78-BC0A-FD976E134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24CA11-619A-4200-B5A5-CDBA64B69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05BD-9226-4C86-A8B8-7003604CD87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9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8609C-0F0D-4148-B680-BD9601A2A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11A47C-12AF-4220-A5C4-4A31E9E8E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7A23-8860-43A4-A856-AEF4A9FC497C}" type="datetimeFigureOut">
              <a:rPr lang="it-IT" smtClean="0"/>
              <a:t>08/06/2021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BBEB74-C7F1-41CA-A8AF-425AFE7F2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DE4A5-98D4-414F-B84C-17A212BC7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05BD-9226-4C86-A8B8-7003604CD87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794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6D0579-A858-4EEF-9F44-33842B486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7A23-8860-43A4-A856-AEF4A9FC497C}" type="datetimeFigureOut">
              <a:rPr lang="it-IT" smtClean="0"/>
              <a:t>08/06/2021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ACD720-31B3-4642-B00A-AD869E3B8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35DE5-5A24-42FB-8E43-2AF176AD6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05BD-9226-4C86-A8B8-7003604CD87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970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F58A0-1A68-432A-ABEB-DDC88DEB8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AAF6C-20AA-41A1-B44E-B3A7AFEC3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537E00-7C2A-4DFE-8C0F-EB0946BC3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1B121-7B7A-42FC-9279-8FD699359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7A23-8860-43A4-A856-AEF4A9FC497C}" type="datetimeFigureOut">
              <a:rPr lang="it-IT" smtClean="0"/>
              <a:t>08/06/2021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C2EA6-984F-47BB-83EA-25A7ED4F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E6602-FDE2-4BF4-9D8B-B8990C483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05BD-9226-4C86-A8B8-7003604CD87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1799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EAF70-720F-42B2-8C2D-7E5E0C23E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3ABCCF-818E-4AD4-B7B1-9BDF9E01E8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A1D042-8C51-4202-8ED1-8691AD6DA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15B0AC-228E-4B82-96E8-024FEAD28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87A23-8860-43A4-A856-AEF4A9FC497C}" type="datetimeFigureOut">
              <a:rPr lang="it-IT" smtClean="0"/>
              <a:t>08/06/2021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03CE0-8D58-4058-B576-940D331E0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B44D15-B2DD-440F-86CD-199370590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C05BD-9226-4C86-A8B8-7003604CD87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89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C309A-1F20-4A7A-97C2-9752FDF79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5AA8D-DD01-4600-AFF3-3D2543B5C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3B795-6C1B-42AE-9360-6E9793B190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87A23-8860-43A4-A856-AEF4A9FC497C}" type="datetimeFigureOut">
              <a:rPr lang="it-IT" smtClean="0"/>
              <a:t>08/06/2021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660AE-D257-4CD2-8346-4C93654A4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19A13-5A94-4D20-A283-4C95C3B273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C05BD-9226-4C86-A8B8-7003604CD87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850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://www.allwhitebackground.com/gradient-background.htm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torange.biz/fx/background-triangles-polygon-paper-old-smooth-texture-200706" TargetMode="External"/><Relationship Id="rId3" Type="http://schemas.microsoft.com/office/2007/relationships/media" Target="../media/media3.m4a"/><Relationship Id="rId7" Type="http://schemas.openxmlformats.org/officeDocument/2006/relationships/image" Target="../media/image7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4.xml"/><Relationship Id="rId10" Type="http://schemas.openxmlformats.org/officeDocument/2006/relationships/hyperlink" Target="https://www.publicdomainpictures.net/en/view-image.php?image=166774&amp;picture=portrait-background-4" TargetMode="External"/><Relationship Id="rId4" Type="http://schemas.openxmlformats.org/officeDocument/2006/relationships/audio" Target="../media/media3.m4a"/><Relationship Id="rId9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C8C0E-746C-492A-9EEE-875BDC0492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F73453-B23E-4A75-ADB8-FE690F0B8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48888"/>
            <a:ext cx="9144000" cy="2086749"/>
          </a:xfrm>
          <a:solidFill>
            <a:srgbClr val="000099"/>
          </a:solidFill>
        </p:spPr>
        <p:txBody>
          <a:bodyPr>
            <a:normAutofit fontScale="92500" lnSpcReduction="20000"/>
          </a:bodyPr>
          <a:lstStyle/>
          <a:p>
            <a:endParaRPr lang="en-GB" sz="400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Problem-solving </a:t>
            </a:r>
            <a:endParaRPr lang="en-GB" sz="400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40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Organising </a:t>
            </a:r>
            <a:r>
              <a:rPr lang="en-GB" sz="400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sports tournament  </a:t>
            </a:r>
            <a:endParaRPr lang="en-GB" sz="400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40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 and food</a:t>
            </a:r>
          </a:p>
        </p:txBody>
      </p:sp>
      <p:pic>
        <p:nvPicPr>
          <p:cNvPr id="4" name="Picture 3" descr="/var/folders/m0/g0d2gdqj3g1dby02qbwk7lnr0000gn/T/com.microsoft.Word/Content.MSO/6CB9C466.tmp">
            <a:extLst>
              <a:ext uri="{FF2B5EF4-FFF2-40B4-BE49-F238E27FC236}">
                <a16:creationId xmlns:a16="http://schemas.microsoft.com/office/drawing/2014/main" id="{C4953D76-2C6B-4E17-BFAD-D03557A7461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3778" y="1346402"/>
            <a:ext cx="8058701" cy="2302486"/>
          </a:xfrm>
          <a:prstGeom prst="rect">
            <a:avLst/>
          </a:prstGeom>
          <a:noFill/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735380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7A311-E4A6-44C5-882A-E438D0F39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GB" sz="6600" b="1"/>
              <a:t>Lesson outcomes: </a:t>
            </a:r>
            <a:endParaRPr lang="it-IT" sz="6600" b="1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CA26A-CE8F-45DB-87BC-02B2F8895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effectLst/>
                <a:ea typeface="Calibri" panose="020F0502020204030204" pitchFamily="34" charset="0"/>
              </a:rPr>
              <a:t>By the end of the lesson you will have:                                               </a:t>
            </a:r>
            <a:endParaRPr lang="it-IT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understood how to organise successfully a multi-ethnic sports tournament.</a:t>
            </a:r>
            <a:endParaRPr lang="it-IT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become aware of the possible hidden or unsuspected difficulties.</a:t>
            </a:r>
            <a:endParaRPr lang="it-IT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dirty="0">
                <a:effectLst/>
                <a:ea typeface="Calibri" panose="020F0502020204030204" pitchFamily="34" charset="0"/>
              </a:rPr>
              <a:t>listened to and read witness statements.</a:t>
            </a:r>
            <a:endParaRPr lang="it-IT" dirty="0"/>
          </a:p>
        </p:txBody>
      </p:sp>
      <p:pic>
        <p:nvPicPr>
          <p:cNvPr id="5" name="Picture 4" descr="Food on a grill&#10;&#10;Description automatically generated with medium confidence">
            <a:extLst>
              <a:ext uri="{FF2B5EF4-FFF2-40B4-BE49-F238E27FC236}">
                <a16:creationId xmlns:a16="http://schemas.microsoft.com/office/drawing/2014/main" id="{70E8A72A-54A3-42BB-869D-6B752F36258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6" r="2" b="2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pic>
        <p:nvPicPr>
          <p:cNvPr id="7" name="Picture 6" descr="A picture containing person, grass, outdoor, standing&#10;&#10;Description automatically generated">
            <a:extLst>
              <a:ext uri="{FF2B5EF4-FFF2-40B4-BE49-F238E27FC236}">
                <a16:creationId xmlns:a16="http://schemas.microsoft.com/office/drawing/2014/main" id="{6EF71079-0B85-4991-9D60-D27A10570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975" y="0"/>
            <a:ext cx="3629026" cy="426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19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47C19-33B5-4568-96DE-17872595BAB6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GB" dirty="0"/>
              <a:t>Background: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F37C3-0A27-4575-ADF7-08A0E11FD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The sports club “Dai un calcio al </a:t>
            </a:r>
            <a:r>
              <a:rPr lang="en-GB" sz="3200" dirty="0" err="1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Razzismo</a:t>
            </a:r>
            <a:r>
              <a:rPr lang="en-GB" sz="320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” (Let’s kick out racism), organised a winter football tournament in a local leisure centre, followed by dinner together.</a:t>
            </a:r>
          </a:p>
          <a:p>
            <a:r>
              <a:rPr lang="en-GB" sz="3200" dirty="0">
                <a:effectLst/>
                <a:ea typeface="Calibri" panose="020F0502020204030204" pitchFamily="34" charset="0"/>
              </a:rPr>
              <a:t> </a:t>
            </a:r>
            <a:r>
              <a:rPr lang="en-GB" sz="3200" dirty="0">
                <a:solidFill>
                  <a:schemeClr val="accent2"/>
                </a:solidFill>
                <a:ea typeface="Calibri" panose="020F0502020204030204" pitchFamily="34" charset="0"/>
              </a:rPr>
              <a:t>E</a:t>
            </a:r>
            <a:r>
              <a:rPr lang="en-GB" sz="3200" dirty="0">
                <a:solidFill>
                  <a:schemeClr val="accent2"/>
                </a:solidFill>
                <a:effectLst/>
                <a:ea typeface="Calibri" panose="020F0502020204030204" pitchFamily="34" charset="0"/>
              </a:rPr>
              <a:t>ach group had to bring a national dish to share. </a:t>
            </a:r>
            <a:br>
              <a:rPr lang="en-GB" sz="3200" dirty="0">
                <a:solidFill>
                  <a:schemeClr val="accent2"/>
                </a:solidFill>
                <a:effectLst/>
                <a:ea typeface="Calibri" panose="020F0502020204030204" pitchFamily="34" charset="0"/>
              </a:rPr>
            </a:br>
            <a:r>
              <a:rPr lang="en-GB" sz="3200" dirty="0">
                <a:solidFill>
                  <a:schemeClr val="accent2"/>
                </a:solidFill>
                <a:effectLst/>
                <a:ea typeface="Calibri" panose="020F0502020204030204" pitchFamily="34" charset="0"/>
              </a:rPr>
              <a:t>Advertising was by word of mouth.  </a:t>
            </a:r>
          </a:p>
          <a:p>
            <a:r>
              <a:rPr lang="en-GB" sz="3200" dirty="0">
                <a:solidFill>
                  <a:schemeClr val="accent6"/>
                </a:solidFill>
                <a:effectLst/>
                <a:ea typeface="Calibri" panose="020F0502020204030204" pitchFamily="34" charset="0"/>
              </a:rPr>
              <a:t>There were 5 teams</a:t>
            </a:r>
            <a:r>
              <a:rPr lang="en-GB" sz="3200" dirty="0">
                <a:effectLst/>
                <a:ea typeface="Calibri" panose="020F0502020204030204" pitchFamily="34" charset="0"/>
              </a:rPr>
              <a:t>. </a:t>
            </a:r>
          </a:p>
          <a:p>
            <a:r>
              <a:rPr lang="en-GB" sz="3200" dirty="0">
                <a:solidFill>
                  <a:schemeClr val="accent4"/>
                </a:solidFill>
                <a:effectLst/>
                <a:ea typeface="Calibri" panose="020F0502020204030204" pitchFamily="34" charset="0"/>
              </a:rPr>
              <a:t>An </a:t>
            </a:r>
            <a:r>
              <a:rPr lang="en-GB" sz="3200" dirty="0" err="1">
                <a:solidFill>
                  <a:schemeClr val="accent4"/>
                </a:solidFill>
                <a:effectLst/>
                <a:ea typeface="Calibri" panose="020F0502020204030204" pitchFamily="34" charset="0"/>
              </a:rPr>
              <a:t>Afgan</a:t>
            </a:r>
            <a:r>
              <a:rPr lang="en-GB" sz="3200" dirty="0">
                <a:solidFill>
                  <a:schemeClr val="accent4"/>
                </a:solidFill>
                <a:effectLst/>
                <a:ea typeface="Calibri" panose="020F0502020204030204" pitchFamily="34" charset="0"/>
              </a:rPr>
              <a:t> boy organised the cooking.</a:t>
            </a:r>
          </a:p>
          <a:p>
            <a:r>
              <a:rPr lang="en-GB" sz="3200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Romanian boys did the serving</a:t>
            </a:r>
            <a:r>
              <a:rPr lang="en-GB" sz="3200" dirty="0">
                <a:effectLst/>
                <a:ea typeface="Calibri" panose="020F0502020204030204" pitchFamily="34" charset="0"/>
              </a:rPr>
              <a:t>.</a:t>
            </a:r>
            <a:endParaRPr lang="it-IT" sz="3200" dirty="0">
              <a:effectLst/>
              <a:ea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5132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6545-73F3-4C6E-9FE8-0BC71EAFF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Background to the tournament:   The decision to link football and food. Listen to Lino.</a:t>
            </a:r>
            <a:endParaRPr lang="it-IT" dirty="0"/>
          </a:p>
        </p:txBody>
      </p:sp>
      <p:pic>
        <p:nvPicPr>
          <p:cNvPr id="4" name="RecordingLino">
            <a:hlinkClick r:id="" action="ppaction://media"/>
            <a:extLst>
              <a:ext uri="{FF2B5EF4-FFF2-40B4-BE49-F238E27FC236}">
                <a16:creationId xmlns:a16="http://schemas.microsoft.com/office/drawing/2014/main" id="{317375C8-095E-4063-B732-80AE1BD2914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9481" y="1909609"/>
            <a:ext cx="487363" cy="487362"/>
          </a:xfr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08E82C4-A71E-487E-A184-E9208E667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36746" y="2396971"/>
            <a:ext cx="11963518" cy="5499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24018A-F52C-47D5-B13A-1AD0AEF425C6}"/>
              </a:ext>
            </a:extLst>
          </p:cNvPr>
          <p:cNvSpPr txBox="1"/>
          <p:nvPr/>
        </p:nvSpPr>
        <p:spPr>
          <a:xfrm>
            <a:off x="2024108" y="6968560"/>
            <a:ext cx="101678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6" tooltip="http://www.allwhitebackground.com/gradient-background.html"/>
              </a:rPr>
              <a:t>This Photo</a:t>
            </a:r>
            <a:r>
              <a:rPr lang="it-IT" sz="900"/>
              <a:t> by Unknown Author is licensed under </a:t>
            </a:r>
            <a:r>
              <a:rPr lang="it-IT" sz="900">
                <a:hlinkClick r:id="rId7" tooltip="https://creativecommons.org/licenses/by-nc/3.0/"/>
              </a:rPr>
              <a:t>CC BY-NC</a:t>
            </a:r>
            <a:endParaRPr lang="it-IT" sz="900"/>
          </a:p>
        </p:txBody>
      </p:sp>
    </p:spTree>
    <p:extLst>
      <p:ext uri="{BB962C8B-B14F-4D97-AF65-F5344CB8AC3E}">
        <p14:creationId xmlns:p14="http://schemas.microsoft.com/office/powerpoint/2010/main" val="174231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kids playing football&#10;&#10;Description automatically generated with medium confidence">
            <a:extLst>
              <a:ext uri="{FF2B5EF4-FFF2-40B4-BE49-F238E27FC236}">
                <a16:creationId xmlns:a16="http://schemas.microsoft.com/office/drawing/2014/main" id="{78535A73-213A-42AC-AAB1-8A68A742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r="2625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915A4-498B-4AF3-BF05-E5DC2D6DC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400050"/>
            <a:ext cx="3438144" cy="516637"/>
          </a:xfrm>
        </p:spPr>
        <p:txBody>
          <a:bodyPr anchor="b">
            <a:noAutofit/>
          </a:bodyPr>
          <a:lstStyle/>
          <a:p>
            <a:r>
              <a:rPr lang="en-GB" sz="2800" b="1" dirty="0"/>
              <a:t>Organising: </a:t>
            </a:r>
            <a:endParaRPr lang="it-IT" sz="28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C1180-8891-46C5-A16F-7CF1230EE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989840"/>
            <a:ext cx="6156005" cy="5784844"/>
          </a:xfrm>
        </p:spPr>
        <p:txBody>
          <a:bodyPr anchor="t">
            <a:normAutofit fontScale="92500"/>
          </a:bodyPr>
          <a:lstStyle/>
          <a:p>
            <a:pPr marL="0" lvl="0" indent="0">
              <a:buNone/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 about: </a:t>
            </a:r>
            <a:endParaRPr lang="it-IT" sz="2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hold the tournament, who to contact and the cost.</a:t>
            </a:r>
            <a:endParaRPr lang="it-IT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take part?</a:t>
            </a:r>
            <a:endParaRPr lang="it-IT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Who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you contact to find amateur groups of footballers.</a:t>
            </a:r>
            <a:endParaRPr lang="it-IT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the sports ground or sports hall, is there space to sit and eat? Is there a kitchen/barbecue area?</a:t>
            </a:r>
            <a:endParaRPr lang="it-IT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you ask to collaborate with the project? </a:t>
            </a:r>
            <a:endParaRPr lang="it-IT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you find out how to apply for funding? </a:t>
            </a:r>
            <a:endParaRPr lang="it-IT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How will you organise dinner together at the end?</a:t>
            </a:r>
            <a:endParaRPr lang="it-IT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/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What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difficulties could there be?</a:t>
            </a:r>
            <a:endParaRPr lang="it-IT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44691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86FF3-4219-4C27-AC05-A496FB3BE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 went wrong: the issues. </a:t>
            </a:r>
            <a:br>
              <a:rPr lang="en-GB" dirty="0"/>
            </a:br>
            <a:r>
              <a:rPr lang="en-GB" dirty="0"/>
              <a:t>Listen </a:t>
            </a:r>
            <a:r>
              <a:rPr lang="en-GB"/>
              <a:t>to Mick: 1.FandF and 2.issues</a:t>
            </a:r>
            <a:endParaRPr lang="it-IT" dirty="0"/>
          </a:p>
        </p:txBody>
      </p:sp>
      <p:pic>
        <p:nvPicPr>
          <p:cNvPr id="5" name="RecordingFand F">
            <a:hlinkClick r:id="" action="ppaction://media"/>
            <a:extLst>
              <a:ext uri="{FF2B5EF4-FFF2-40B4-BE49-F238E27FC236}">
                <a16:creationId xmlns:a16="http://schemas.microsoft.com/office/drawing/2014/main" id="{878F47DE-0A5A-4FF4-8297-04ED723819C7}"/>
              </a:ext>
            </a:extLst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5009" y="2579619"/>
            <a:ext cx="487362" cy="487362"/>
          </a:xfrm>
        </p:spPr>
      </p:pic>
      <p:pic>
        <p:nvPicPr>
          <p:cNvPr id="6" name="Recordingissues">
            <a:hlinkClick r:id="" action="ppaction://media"/>
            <a:extLst>
              <a:ext uri="{FF2B5EF4-FFF2-40B4-BE49-F238E27FC236}">
                <a16:creationId xmlns:a16="http://schemas.microsoft.com/office/drawing/2014/main" id="{086955FA-7BE0-4AD9-BE3A-1065C0AA9A35}"/>
              </a:ext>
            </a:extLst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66307" y="5580272"/>
            <a:ext cx="487363" cy="487362"/>
          </a:xfr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C36D4C63-A12A-452D-926E-727F03961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353670" y="1690688"/>
            <a:ext cx="4838330" cy="5167312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99FBF305-848A-4BA3-ADB3-312B6BD301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0" y="1690688"/>
            <a:ext cx="483833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1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40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5BEA467-BD1B-4BDC-B509-6A155F4DD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" r="4031"/>
          <a:stretch/>
        </p:blipFill>
        <p:spPr>
          <a:xfrm>
            <a:off x="626590" y="317578"/>
            <a:ext cx="10851111" cy="350843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1FC8AE-C52A-4331-912E-C1FDEFD3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178356"/>
            <a:ext cx="4569060" cy="1969367"/>
          </a:xfrm>
          <a:noFill/>
        </p:spPr>
        <p:txBody>
          <a:bodyPr anchor="t">
            <a:normAutofit/>
          </a:bodyPr>
          <a:lstStyle/>
          <a:p>
            <a:pPr algn="ctr"/>
            <a:r>
              <a:rPr lang="en-GB" sz="4800" b="1" dirty="0">
                <a:solidFill>
                  <a:schemeClr val="bg1"/>
                </a:solidFill>
              </a:rPr>
              <a:t>Reflection:</a:t>
            </a:r>
            <a:endParaRPr lang="it-IT" sz="48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0302A-F9D5-47C8-83D8-225FE1B14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080" y="3581401"/>
            <a:ext cx="5674105" cy="2657474"/>
          </a:xfrm>
          <a:noFill/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sz="17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it-IT" sz="17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sz="20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2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Discuss all together: </a:t>
            </a:r>
            <a:endParaRPr lang="it-IT" sz="2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▪"/>
            </a:pPr>
            <a:r>
              <a:rPr lang="en-GB" sz="2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Noto Sans Symbols"/>
              </a:rPr>
              <a:t>Is sport an effective way to encourage integration? Why? </a:t>
            </a:r>
            <a:br>
              <a:rPr lang="en-GB" sz="2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Noto Sans Symbols"/>
              </a:rPr>
            </a:br>
            <a:r>
              <a:rPr lang="en-GB" sz="2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Noto Sans Symbols"/>
              </a:rPr>
              <a:t>Why not? </a:t>
            </a:r>
            <a:endParaRPr lang="it-IT" sz="2600" dirty="0">
              <a:solidFill>
                <a:schemeClr val="bg1"/>
              </a:solidFill>
              <a:effectLst/>
              <a:ea typeface="Noto Sans Symbols"/>
              <a:cs typeface="Noto Sans Symbols"/>
            </a:endParaRPr>
          </a:p>
          <a:p>
            <a:r>
              <a:rPr lang="en-GB" sz="26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What other suggestions do students have to encourage integration? </a:t>
            </a:r>
            <a:endParaRPr lang="it-IT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552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301</Words>
  <Application>Microsoft Office PowerPoint</Application>
  <PresentationFormat>Widescreen</PresentationFormat>
  <Paragraphs>34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Symbol</vt:lpstr>
      <vt:lpstr>Times New Roman</vt:lpstr>
      <vt:lpstr>Office Theme</vt:lpstr>
      <vt:lpstr>PowerPoint Presentation</vt:lpstr>
      <vt:lpstr>Lesson outcomes: </vt:lpstr>
      <vt:lpstr>Background:</vt:lpstr>
      <vt:lpstr>Background to the tournament:   The decision to link football and food. Listen to Lino.</vt:lpstr>
      <vt:lpstr>Organising: </vt:lpstr>
      <vt:lpstr>What went wrong: the issues.  Listen to Mick: 1.FandF and 2.issues</vt:lpstr>
      <vt:lpstr>Reflection: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</dc:creator>
  <cp:lastModifiedBy>carolyn snelling</cp:lastModifiedBy>
  <cp:revision>48</cp:revision>
  <dcterms:created xsi:type="dcterms:W3CDTF">2021-02-19T10:32:03Z</dcterms:created>
  <dcterms:modified xsi:type="dcterms:W3CDTF">2021-06-08T11:00:12Z</dcterms:modified>
</cp:coreProperties>
</file>