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3" r:id="rId4"/>
    <p:sldId id="271" r:id="rId5"/>
    <p:sldId id="272" r:id="rId6"/>
    <p:sldId id="274" r:id="rId7"/>
    <p:sldId id="270"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14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A3A7-7051-456C-9416-3EDE09573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A34B0DBD-69F9-4CE9-A670-2836D7FF3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0CABFC6F-A91E-4B35-BF96-181D463DD1E1}"/>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5" name="Footer Placeholder 4">
            <a:extLst>
              <a:ext uri="{FF2B5EF4-FFF2-40B4-BE49-F238E27FC236}">
                <a16:creationId xmlns:a16="http://schemas.microsoft.com/office/drawing/2014/main" id="{2387A715-D180-4061-846B-E1F72F8C827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824DACA-BB34-4B49-9F17-995A2CFCB087}"/>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93766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CE13-4984-46CE-87C1-19AFC217733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3CF625C5-1C89-4E8B-ABC7-0EBBE094A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B4AD8B8-01EF-412C-8806-DFA92314FD12}"/>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5" name="Footer Placeholder 4">
            <a:extLst>
              <a:ext uri="{FF2B5EF4-FFF2-40B4-BE49-F238E27FC236}">
                <a16:creationId xmlns:a16="http://schemas.microsoft.com/office/drawing/2014/main" id="{21F2AA81-0656-44E1-880F-040D3862582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CB67926-FCD0-40D6-8BE0-B080A41E1B8F}"/>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222914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F2D076-A066-48AF-BE2B-2552758DE2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4DA13B74-3825-456A-B32B-0EFE44AD4C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53AC032-A077-49A8-AE25-F8CD5523C58E}"/>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5" name="Footer Placeholder 4">
            <a:extLst>
              <a:ext uri="{FF2B5EF4-FFF2-40B4-BE49-F238E27FC236}">
                <a16:creationId xmlns:a16="http://schemas.microsoft.com/office/drawing/2014/main" id="{59C87E38-978F-45CA-8825-712EC22676F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8406A70-F6DD-45F1-A73D-B67D8C8B694B}"/>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392429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1A7D-8B8E-43F4-BFB1-E854244C7FE7}"/>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7445C97-A2F3-4865-8972-03FF990F1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A0170E5-4AED-4A61-8ABC-66061C3D0F12}"/>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5" name="Footer Placeholder 4">
            <a:extLst>
              <a:ext uri="{FF2B5EF4-FFF2-40B4-BE49-F238E27FC236}">
                <a16:creationId xmlns:a16="http://schemas.microsoft.com/office/drawing/2014/main" id="{7639DD7A-D880-48B7-AB3B-D07EC53A31C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C2245628-7CBA-4A2F-8E94-1B89FBFF2AD9}"/>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12904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FD60-6D59-4962-8D78-5D01C4384D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29255679-F7E8-4A0A-B68E-16962A1D9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C74017-6ECE-4E05-98E7-29CF526BE42B}"/>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5" name="Footer Placeholder 4">
            <a:extLst>
              <a:ext uri="{FF2B5EF4-FFF2-40B4-BE49-F238E27FC236}">
                <a16:creationId xmlns:a16="http://schemas.microsoft.com/office/drawing/2014/main" id="{9B70B4B2-CD4E-452C-96CD-070B814E53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74A43A0-145C-490D-AEA7-632C071F0E91}"/>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418166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0D70-9157-404D-8C93-4EE4B130B727}"/>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422F5566-F401-49F8-922E-7CE354D04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D57CB947-1F52-418A-AE5E-CE314B6CAF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A4B82460-6A3A-42CA-9CF0-DC685F89F27E}"/>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6" name="Footer Placeholder 5">
            <a:extLst>
              <a:ext uri="{FF2B5EF4-FFF2-40B4-BE49-F238E27FC236}">
                <a16:creationId xmlns:a16="http://schemas.microsoft.com/office/drawing/2014/main" id="{33B3B9F0-9A99-449F-BD7A-096348626A9A}"/>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5339D1CB-66F7-40E1-8ACF-99863EFAB670}"/>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13115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835C-BCDC-4F3E-B80B-5B0F33395C27}"/>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5BAD1641-6281-49DA-998F-4858805EE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10E498-D3FB-4E72-AA57-340CB67CBF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25A9AAB8-0B06-44F7-B64F-0C004C08C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CCA14D-2E96-442F-8222-8FE3056894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E9C0E1CD-882A-463E-9120-13D2738A5013}"/>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8" name="Footer Placeholder 7">
            <a:extLst>
              <a:ext uri="{FF2B5EF4-FFF2-40B4-BE49-F238E27FC236}">
                <a16:creationId xmlns:a16="http://schemas.microsoft.com/office/drawing/2014/main" id="{02A046AB-C5D4-4400-9C10-7A0A0AEFFA39}"/>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4C492CFE-ABDA-4D07-8067-22680E33A881}"/>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191459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DE79-20D3-4CCD-94A8-04078E3E233B}"/>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D9509356-AEE9-4583-BB73-6257D00E62B0}"/>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4" name="Footer Placeholder 3">
            <a:extLst>
              <a:ext uri="{FF2B5EF4-FFF2-40B4-BE49-F238E27FC236}">
                <a16:creationId xmlns:a16="http://schemas.microsoft.com/office/drawing/2014/main" id="{26205455-1EE1-4EE9-BA55-91F43E1B543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18ADE73D-32CD-4045-BFC3-A3C2CC8426CB}"/>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202283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EBAD4-433B-4152-8605-2DF429402372}"/>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3" name="Footer Placeholder 2">
            <a:extLst>
              <a:ext uri="{FF2B5EF4-FFF2-40B4-BE49-F238E27FC236}">
                <a16:creationId xmlns:a16="http://schemas.microsoft.com/office/drawing/2014/main" id="{E62D040B-3132-41E1-95C3-D7605D556F23}"/>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D54F0F90-7240-4B5E-A89E-033E4F57A3E4}"/>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281814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3F6B-1F0F-4B75-A37C-2CF2E7BFDC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3D8E9328-7528-4EEE-BF62-58098C264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080F8C4D-8F4C-4E5B-B596-07C6CA662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15910-7758-4C17-9FE4-3D832DBB45BC}"/>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6" name="Footer Placeholder 5">
            <a:extLst>
              <a:ext uri="{FF2B5EF4-FFF2-40B4-BE49-F238E27FC236}">
                <a16:creationId xmlns:a16="http://schemas.microsoft.com/office/drawing/2014/main" id="{0ED1B1B4-B5A9-43FF-962F-FD6D41CB0993}"/>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CD28A97A-26EC-41B0-ACC0-CF0E773450F5}"/>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52067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0671-6CD4-4219-B1C7-4C905A063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A522BAA2-4ABC-41F9-BE65-4AB31E80D2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179FC04D-F653-49D9-BF54-B124A7146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EDCAD-DBE1-4FD2-9BCF-CCADD4A7A60C}"/>
              </a:ext>
            </a:extLst>
          </p:cNvPr>
          <p:cNvSpPr>
            <a:spLocks noGrp="1"/>
          </p:cNvSpPr>
          <p:nvPr>
            <p:ph type="dt" sz="half" idx="10"/>
          </p:nvPr>
        </p:nvSpPr>
        <p:spPr/>
        <p:txBody>
          <a:bodyPr/>
          <a:lstStyle/>
          <a:p>
            <a:fld id="{A4002D08-2186-4BE6-BC20-66EF03B12AF3}" type="datetimeFigureOut">
              <a:rPr lang="it-IT" smtClean="0"/>
              <a:t>29/06/2021</a:t>
            </a:fld>
            <a:endParaRPr lang="it-IT"/>
          </a:p>
        </p:txBody>
      </p:sp>
      <p:sp>
        <p:nvSpPr>
          <p:cNvPr id="6" name="Footer Placeholder 5">
            <a:extLst>
              <a:ext uri="{FF2B5EF4-FFF2-40B4-BE49-F238E27FC236}">
                <a16:creationId xmlns:a16="http://schemas.microsoft.com/office/drawing/2014/main" id="{19A3AFAC-DC7E-4F80-9826-876CAED5A124}"/>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98ED0E27-8D57-4D36-9834-33DA9BD1DDDB}"/>
              </a:ext>
            </a:extLst>
          </p:cNvPr>
          <p:cNvSpPr>
            <a:spLocks noGrp="1"/>
          </p:cNvSpPr>
          <p:nvPr>
            <p:ph type="sldNum" sz="quarter" idx="12"/>
          </p:nvPr>
        </p:nvSpPr>
        <p:spPr/>
        <p:txBody>
          <a:bodyPr/>
          <a:lstStyle/>
          <a:p>
            <a:fld id="{6EF51F50-1C70-42F7-9846-584451BF7E2A}" type="slidenum">
              <a:rPr lang="it-IT" smtClean="0"/>
              <a:t>‹#›</a:t>
            </a:fld>
            <a:endParaRPr lang="it-IT"/>
          </a:p>
        </p:txBody>
      </p:sp>
    </p:spTree>
    <p:extLst>
      <p:ext uri="{BB962C8B-B14F-4D97-AF65-F5344CB8AC3E}">
        <p14:creationId xmlns:p14="http://schemas.microsoft.com/office/powerpoint/2010/main" val="43430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FA620-4829-414D-802C-9BBED98365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E49068CB-E4B5-48FA-80B2-A3AECB8C3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6C5C4F5-344A-468E-B484-7146A4ADB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02D08-2186-4BE6-BC20-66EF03B12AF3}" type="datetimeFigureOut">
              <a:rPr lang="it-IT" smtClean="0"/>
              <a:t>29/06/2021</a:t>
            </a:fld>
            <a:endParaRPr lang="it-IT"/>
          </a:p>
        </p:txBody>
      </p:sp>
      <p:sp>
        <p:nvSpPr>
          <p:cNvPr id="5" name="Footer Placeholder 4">
            <a:extLst>
              <a:ext uri="{FF2B5EF4-FFF2-40B4-BE49-F238E27FC236}">
                <a16:creationId xmlns:a16="http://schemas.microsoft.com/office/drawing/2014/main" id="{428205FD-E865-4518-937A-9398488E9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589AF2D6-A422-40FE-8DEA-28565BEF6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51F50-1C70-42F7-9846-584451BF7E2A}" type="slidenum">
              <a:rPr lang="it-IT" smtClean="0"/>
              <a:t>‹#›</a:t>
            </a:fld>
            <a:endParaRPr lang="it-IT"/>
          </a:p>
        </p:txBody>
      </p:sp>
    </p:spTree>
    <p:extLst>
      <p:ext uri="{BB962C8B-B14F-4D97-AF65-F5344CB8AC3E}">
        <p14:creationId xmlns:p14="http://schemas.microsoft.com/office/powerpoint/2010/main" val="390062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ublicdomainpictures.net/view-image.php?image=63119&amp;picture=green-winter-background"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youtu.be/40RRuQbpYQ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8C0E-746C-492A-9EEE-875BDC049229}"/>
              </a:ext>
            </a:extLst>
          </p:cNvPr>
          <p:cNvSpPr>
            <a:spLocks noGrp="1"/>
          </p:cNvSpPr>
          <p:nvPr>
            <p:ph type="ctrTitle"/>
          </p:nvPr>
        </p:nvSpPr>
        <p:spPr/>
        <p:txBody>
          <a:bodyPr/>
          <a:lstStyle/>
          <a:p>
            <a:endParaRPr lang="it-IT" dirty="0"/>
          </a:p>
        </p:txBody>
      </p:sp>
      <p:sp>
        <p:nvSpPr>
          <p:cNvPr id="3" name="Subtitle 2">
            <a:extLst>
              <a:ext uri="{FF2B5EF4-FFF2-40B4-BE49-F238E27FC236}">
                <a16:creationId xmlns:a16="http://schemas.microsoft.com/office/drawing/2014/main" id="{CDF73453-B23E-4A75-ADB8-FE690F0B8FDB}"/>
              </a:ext>
            </a:extLst>
          </p:cNvPr>
          <p:cNvSpPr>
            <a:spLocks noGrp="1"/>
          </p:cNvSpPr>
          <p:nvPr>
            <p:ph type="subTitle" idx="1"/>
          </p:nvPr>
        </p:nvSpPr>
        <p:spPr>
          <a:xfrm>
            <a:off x="1524000" y="3648888"/>
            <a:ext cx="9144000" cy="2654258"/>
          </a:xfrm>
          <a:solidFill>
            <a:srgbClr val="000099"/>
          </a:solidFill>
        </p:spPr>
        <p:txBody>
          <a:bodyPr>
            <a:normAutofit/>
          </a:bodyPr>
          <a:lstStyle/>
          <a:p>
            <a:endParaRPr lang="en-GB" sz="4000" i="0" dirty="0">
              <a:solidFill>
                <a:schemeClr val="bg1"/>
              </a:solidFill>
              <a:latin typeface="Calibri" panose="020F0502020204030204" pitchFamily="34" charset="0"/>
              <a:cs typeface="Calibri" panose="020F0502020204030204" pitchFamily="34" charset="0"/>
            </a:endParaRPr>
          </a:p>
          <a:p>
            <a:r>
              <a:rPr lang="en-GB" sz="4000" i="0">
                <a:solidFill>
                  <a:schemeClr val="bg1"/>
                </a:solidFill>
                <a:latin typeface="Calibri" panose="020F0502020204030204" pitchFamily="34" charset="0"/>
                <a:cs typeface="Calibri" panose="020F0502020204030204" pitchFamily="34" charset="0"/>
              </a:rPr>
              <a:t> </a:t>
            </a:r>
            <a:r>
              <a:rPr lang="en-GB" sz="4000" i="0" dirty="0" err="1">
                <a:solidFill>
                  <a:schemeClr val="bg1"/>
                </a:solidFill>
                <a:latin typeface="Calibri" panose="020F0502020204030204" pitchFamily="34" charset="0"/>
                <a:cs typeface="Calibri" panose="020F0502020204030204" pitchFamily="34" charset="0"/>
              </a:rPr>
              <a:t>Agitu</a:t>
            </a:r>
            <a:r>
              <a:rPr lang="en-GB" sz="4000" i="0" dirty="0">
                <a:solidFill>
                  <a:schemeClr val="bg1"/>
                </a:solidFill>
                <a:latin typeface="Calibri" panose="020F0502020204030204" pitchFamily="34" charset="0"/>
                <a:cs typeface="Calibri" panose="020F0502020204030204" pitchFamily="34" charset="0"/>
              </a:rPr>
              <a:t> </a:t>
            </a:r>
            <a:r>
              <a:rPr lang="en-GB" sz="4000" i="0" dirty="0" err="1">
                <a:solidFill>
                  <a:schemeClr val="bg1"/>
                </a:solidFill>
                <a:latin typeface="Calibri" panose="020F0502020204030204" pitchFamily="34" charset="0"/>
                <a:cs typeface="Calibri" panose="020F0502020204030204" pitchFamily="34" charset="0"/>
              </a:rPr>
              <a:t>Gudeta</a:t>
            </a:r>
            <a:r>
              <a:rPr lang="en-GB" sz="4000" i="0" dirty="0">
                <a:solidFill>
                  <a:schemeClr val="bg1"/>
                </a:solidFill>
                <a:latin typeface="Calibri" panose="020F0502020204030204" pitchFamily="34" charset="0"/>
                <a:cs typeface="Calibri" panose="020F0502020204030204" pitchFamily="34" charset="0"/>
              </a:rPr>
              <a:t> </a:t>
            </a:r>
          </a:p>
          <a:p>
            <a:r>
              <a:rPr lang="en-GB" sz="4000" i="0" dirty="0">
                <a:solidFill>
                  <a:schemeClr val="bg1"/>
                </a:solidFill>
                <a:latin typeface="Calibri" panose="020F0502020204030204" pitchFamily="34" charset="0"/>
                <a:cs typeface="Calibri" panose="020F0502020204030204" pitchFamily="34" charset="0"/>
              </a:rPr>
              <a:t> a symbol of integration</a:t>
            </a:r>
          </a:p>
        </p:txBody>
      </p:sp>
      <p:pic>
        <p:nvPicPr>
          <p:cNvPr id="4" name="Picture 3" descr="/var/folders/m0/g0d2gdqj3g1dby02qbwk7lnr0000gn/T/com.microsoft.Word/Content.MSO/6CB9C466.tmp">
            <a:extLst>
              <a:ext uri="{FF2B5EF4-FFF2-40B4-BE49-F238E27FC236}">
                <a16:creationId xmlns:a16="http://schemas.microsoft.com/office/drawing/2014/main" id="{C4953D76-2C6B-4E17-BFAD-D03557A7461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063778" y="1346402"/>
            <a:ext cx="8058701" cy="2302486"/>
          </a:xfrm>
          <a:prstGeom prst="rect">
            <a:avLst/>
          </a:prstGeom>
          <a:noFill/>
          <a:ln w="12700">
            <a:noFill/>
          </a:ln>
        </p:spPr>
      </p:pic>
    </p:spTree>
    <p:extLst>
      <p:ext uri="{BB962C8B-B14F-4D97-AF65-F5344CB8AC3E}">
        <p14:creationId xmlns:p14="http://schemas.microsoft.com/office/powerpoint/2010/main" val="373538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01BAE-A011-4048-B289-39FE73E85309}"/>
              </a:ext>
            </a:extLst>
          </p:cNvPr>
          <p:cNvSpPr>
            <a:spLocks noGrp="1"/>
          </p:cNvSpPr>
          <p:nvPr>
            <p:ph type="title"/>
          </p:nvPr>
        </p:nvSpPr>
        <p:spPr>
          <a:xfrm>
            <a:off x="648929" y="557191"/>
            <a:ext cx="5181510" cy="814410"/>
          </a:xfrm>
        </p:spPr>
        <p:txBody>
          <a:bodyPr>
            <a:normAutofit/>
          </a:bodyPr>
          <a:lstStyle/>
          <a:p>
            <a:r>
              <a:rPr lang="en-GB" sz="4000"/>
              <a:t>Lesson </a:t>
            </a:r>
            <a:r>
              <a:rPr lang="en-GB" sz="4000" dirty="0"/>
              <a:t>Outcomes</a:t>
            </a:r>
            <a:endParaRPr lang="it-IT" sz="4000" dirty="0"/>
          </a:p>
        </p:txBody>
      </p:sp>
      <p:sp>
        <p:nvSpPr>
          <p:cNvPr id="3" name="Content Placeholder 2">
            <a:extLst>
              <a:ext uri="{FF2B5EF4-FFF2-40B4-BE49-F238E27FC236}">
                <a16:creationId xmlns:a16="http://schemas.microsoft.com/office/drawing/2014/main" id="{415AC023-68C9-4232-B10E-CC20CE3198C4}"/>
              </a:ext>
            </a:extLst>
          </p:cNvPr>
          <p:cNvSpPr>
            <a:spLocks noGrp="1"/>
          </p:cNvSpPr>
          <p:nvPr>
            <p:ph idx="1"/>
          </p:nvPr>
        </p:nvSpPr>
        <p:spPr>
          <a:xfrm>
            <a:off x="648929" y="1571625"/>
            <a:ext cx="5932845" cy="4848225"/>
          </a:xfrm>
        </p:spPr>
        <p:txBody>
          <a:bodyPr>
            <a:noAutofit/>
          </a:bodyPr>
          <a:lstStyle/>
          <a:p>
            <a:pPr marL="0" lvl="0" indent="0">
              <a:buNone/>
            </a:pPr>
            <a:r>
              <a:rPr lang="en-GB" dirty="0">
                <a:effectLst/>
                <a:ea typeface="Calibri" panose="020F0502020204030204" pitchFamily="34" charset="0"/>
                <a:cs typeface="Times New Roman" panose="02020603050405020304" pitchFamily="18" charset="0"/>
              </a:rPr>
              <a:t>By the end of the lesson you will have:  </a:t>
            </a:r>
          </a:p>
          <a:p>
            <a:pPr marL="342900" lvl="0" indent="-342900">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discussed the reasons why people leave their country.</a:t>
            </a:r>
            <a:endParaRPr lang="it-IT" sz="3200" dirty="0">
              <a:effectLst/>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3200" dirty="0">
                <a:effectLst/>
                <a:ea typeface="Calibri" panose="020F0502020204030204" pitchFamily="34" charset="0"/>
                <a:cs typeface="Times New Roman" panose="02020603050405020304" pitchFamily="18" charset="0"/>
              </a:rPr>
              <a:t>read the story of an enterprising Ethiopian immigrant.</a:t>
            </a:r>
            <a:endParaRPr lang="it-IT" sz="3200" dirty="0">
              <a:effectLst/>
              <a:ea typeface="Times New Roman" panose="02020603050405020304" pitchFamily="18" charset="0"/>
              <a:cs typeface="Times New Roman" panose="02020603050405020304" pitchFamily="18" charset="0"/>
            </a:endParaRPr>
          </a:p>
          <a:p>
            <a:r>
              <a:rPr lang="en-GB" sz="3200" dirty="0">
                <a:effectLst/>
                <a:ea typeface="Calibri" panose="020F0502020204030204" pitchFamily="34" charset="0"/>
              </a:rPr>
              <a:t>created a commentary to accompany a short video about her life</a:t>
            </a:r>
            <a:r>
              <a:rPr lang="en-GB" sz="3200" dirty="0">
                <a:effectLst/>
                <a:latin typeface="Calibri" panose="020F0502020204030204" pitchFamily="34" charset="0"/>
                <a:ea typeface="Calibri" panose="020F0502020204030204" pitchFamily="34" charset="0"/>
              </a:rPr>
              <a:t>.</a:t>
            </a:r>
            <a:endParaRPr lang="it-IT" sz="3200" dirty="0"/>
          </a:p>
        </p:txBody>
      </p:sp>
      <p:pic>
        <p:nvPicPr>
          <p:cNvPr id="5" name="Picture 4" descr="A picture containing sheep, outdoor, mammal&#10;&#10;Description automatically generated">
            <a:extLst>
              <a:ext uri="{FF2B5EF4-FFF2-40B4-BE49-F238E27FC236}">
                <a16:creationId xmlns:a16="http://schemas.microsoft.com/office/drawing/2014/main" id="{F7F2469B-F58A-4753-BCEA-81C52B842DC8}"/>
              </a:ext>
            </a:extLst>
          </p:cNvPr>
          <p:cNvPicPr>
            <a:picLocks noChangeAspect="1"/>
          </p:cNvPicPr>
          <p:nvPr/>
        </p:nvPicPr>
        <p:blipFill rotWithShape="1">
          <a:blip r:embed="rId2">
            <a:extLst>
              <a:ext uri="{28A0092B-C50C-407E-A947-70E740481C1C}">
                <a14:useLocalDpi xmlns:a14="http://schemas.microsoft.com/office/drawing/2010/main" val="0"/>
              </a:ext>
            </a:extLst>
          </a:blip>
          <a:srcRect t="2891" r="-2" b="-2"/>
          <a:stretch/>
        </p:blipFill>
        <p:spPr>
          <a:xfrm>
            <a:off x="6479369" y="10"/>
            <a:ext cx="5830436" cy="6857990"/>
          </a:xfrm>
          <a:prstGeom prst="rect">
            <a:avLst/>
          </a:prstGeom>
          <a:effectLst/>
        </p:spPr>
      </p:pic>
    </p:spTree>
    <p:extLst>
      <p:ext uri="{BB962C8B-B14F-4D97-AF65-F5344CB8AC3E}">
        <p14:creationId xmlns:p14="http://schemas.microsoft.com/office/powerpoint/2010/main" val="61748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B825-62F3-4C22-B83A-D94693D959F0}"/>
              </a:ext>
            </a:extLst>
          </p:cNvPr>
          <p:cNvSpPr>
            <a:spLocks noGrp="1"/>
          </p:cNvSpPr>
          <p:nvPr>
            <p:ph type="title"/>
          </p:nvPr>
        </p:nvSpPr>
        <p:spPr/>
        <p:txBody>
          <a:bodyPr/>
          <a:lstStyle/>
          <a:p>
            <a:r>
              <a:rPr lang="en-GB" dirty="0" err="1"/>
              <a:t>Agitu</a:t>
            </a:r>
            <a:r>
              <a:rPr lang="en-GB" dirty="0"/>
              <a:t> </a:t>
            </a:r>
            <a:r>
              <a:rPr lang="en-GB" dirty="0" err="1"/>
              <a:t>Gudeta</a:t>
            </a:r>
            <a:endParaRPr lang="it-IT" dirty="0"/>
          </a:p>
        </p:txBody>
      </p:sp>
      <p:sp>
        <p:nvSpPr>
          <p:cNvPr id="3" name="Content Placeholder 2">
            <a:extLst>
              <a:ext uri="{FF2B5EF4-FFF2-40B4-BE49-F238E27FC236}">
                <a16:creationId xmlns:a16="http://schemas.microsoft.com/office/drawing/2014/main" id="{AB870553-525D-4AB8-9534-91360D62FA6C}"/>
              </a:ext>
            </a:extLst>
          </p:cNvPr>
          <p:cNvSpPr>
            <a:spLocks noGrp="1"/>
          </p:cNvSpPr>
          <p:nvPr>
            <p:ph idx="1"/>
          </p:nvPr>
        </p:nvSpPr>
        <p:spPr/>
        <p:txBody>
          <a:bodyPr/>
          <a:lstStyle/>
          <a:p>
            <a:r>
              <a:rPr lang="en-GB" b="1" dirty="0">
                <a:effectLst/>
                <a:latin typeface="Calibri" panose="020F0502020204030204" pitchFamily="34" charset="0"/>
                <a:ea typeface="Calibri" panose="020F0502020204030204" pitchFamily="34" charset="0"/>
              </a:rPr>
              <a:t>“An Ethiopian migrant has become a symbol of integration in Italy her adopted home. She escaped from Addis Ababa after her participation in protests against “land-grabbing” angered local authorities. She has created a successful animal farm and business”</a:t>
            </a:r>
          </a:p>
          <a:p>
            <a:pPr marL="0" indent="0">
              <a:buNone/>
            </a:pPr>
            <a:endParaRPr lang="it-IT" dirty="0">
              <a:effectLst/>
              <a:latin typeface="Times New Roman" panose="02020603050405020304" pitchFamily="18" charset="0"/>
              <a:ea typeface="Times New Roman" panose="02020603050405020304" pitchFamily="18" charset="0"/>
            </a:endParaRPr>
          </a:p>
          <a:p>
            <a:r>
              <a:rPr lang="en-GB" sz="2400" dirty="0">
                <a:effectLst/>
                <a:latin typeface="Calibri" panose="020F0502020204030204" pitchFamily="34" charset="0"/>
                <a:ea typeface="Calibri" panose="020F0502020204030204" pitchFamily="34" charset="0"/>
              </a:rPr>
              <a:t>Who is </a:t>
            </a:r>
            <a:r>
              <a:rPr lang="en-GB" sz="2400" dirty="0" err="1">
                <a:effectLst/>
                <a:latin typeface="Calibri" panose="020F0502020204030204" pitchFamily="34" charset="0"/>
                <a:ea typeface="Calibri" panose="020F0502020204030204" pitchFamily="34" charset="0"/>
              </a:rPr>
              <a:t>Agitu</a:t>
            </a:r>
            <a:r>
              <a:rPr lang="en-GB" sz="2400" dirty="0">
                <a:effectLst/>
                <a:latin typeface="Calibri" panose="020F0502020204030204" pitchFamily="34" charset="0"/>
                <a:ea typeface="Calibri" panose="020F0502020204030204" pitchFamily="34" charset="0"/>
              </a:rPr>
              <a:t> </a:t>
            </a:r>
            <a:r>
              <a:rPr lang="en-GB" sz="2400" dirty="0" err="1">
                <a:effectLst/>
                <a:latin typeface="Calibri" panose="020F0502020204030204" pitchFamily="34" charset="0"/>
                <a:ea typeface="Calibri" panose="020F0502020204030204" pitchFamily="34" charset="0"/>
              </a:rPr>
              <a:t>Gudeta</a:t>
            </a:r>
            <a:r>
              <a:rPr lang="en-GB" sz="2400" dirty="0">
                <a:effectLst/>
                <a:latin typeface="Calibri" panose="020F0502020204030204" pitchFamily="34" charset="0"/>
                <a:ea typeface="Calibri" panose="020F0502020204030204" pitchFamily="34" charset="0"/>
              </a:rPr>
              <a:t>? </a:t>
            </a:r>
          </a:p>
          <a:p>
            <a:r>
              <a:rPr lang="en-GB" sz="2400" dirty="0">
                <a:effectLst/>
                <a:latin typeface="Calibri" panose="020F0502020204030204" pitchFamily="34" charset="0"/>
                <a:ea typeface="Calibri" panose="020F0502020204030204" pitchFamily="34" charset="0"/>
              </a:rPr>
              <a:t>Why did she leave her country? </a:t>
            </a:r>
          </a:p>
          <a:p>
            <a:r>
              <a:rPr lang="en-GB" sz="2400" dirty="0">
                <a:effectLst/>
                <a:latin typeface="Calibri" panose="020F0502020204030204" pitchFamily="34" charset="0"/>
                <a:ea typeface="Calibri" panose="020F0502020204030204" pitchFamily="34" charset="0"/>
              </a:rPr>
              <a:t>Where did she go? </a:t>
            </a:r>
          </a:p>
          <a:p>
            <a:r>
              <a:rPr lang="en-GB" sz="2400" dirty="0">
                <a:effectLst/>
                <a:latin typeface="Calibri" panose="020F0502020204030204" pitchFamily="34" charset="0"/>
                <a:ea typeface="Calibri" panose="020F0502020204030204" pitchFamily="34" charset="0"/>
              </a:rPr>
              <a:t>How do you think the story will continue?</a:t>
            </a:r>
            <a:endParaRPr lang="it-IT" sz="2400" dirty="0"/>
          </a:p>
        </p:txBody>
      </p:sp>
    </p:spTree>
    <p:extLst>
      <p:ext uri="{BB962C8B-B14F-4D97-AF65-F5344CB8AC3E}">
        <p14:creationId xmlns:p14="http://schemas.microsoft.com/office/powerpoint/2010/main" val="319131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0D86-0BCF-4B6E-9803-E60BE7D2AC04}"/>
              </a:ext>
            </a:extLst>
          </p:cNvPr>
          <p:cNvSpPr>
            <a:spLocks noGrp="1"/>
          </p:cNvSpPr>
          <p:nvPr>
            <p:ph type="title"/>
          </p:nvPr>
        </p:nvSpPr>
        <p:spPr>
          <a:xfrm>
            <a:off x="838200" y="365125"/>
            <a:ext cx="10515600" cy="558153"/>
          </a:xfrm>
        </p:spPr>
        <p:txBody>
          <a:bodyPr>
            <a:normAutofit/>
          </a:bodyPr>
          <a:lstStyle/>
          <a:p>
            <a:r>
              <a:rPr lang="en-GB" sz="3200" dirty="0"/>
              <a:t>Read and put in order</a:t>
            </a:r>
            <a:endParaRPr lang="it-IT" sz="3200" dirty="0"/>
          </a:p>
        </p:txBody>
      </p:sp>
      <p:sp>
        <p:nvSpPr>
          <p:cNvPr id="3" name="Content Placeholder 2">
            <a:extLst>
              <a:ext uri="{FF2B5EF4-FFF2-40B4-BE49-F238E27FC236}">
                <a16:creationId xmlns:a16="http://schemas.microsoft.com/office/drawing/2014/main" id="{8F828CCC-58E2-4266-9CA9-0DAAFEA4BCC1}"/>
              </a:ext>
            </a:extLst>
          </p:cNvPr>
          <p:cNvSpPr>
            <a:spLocks noGrp="1"/>
          </p:cNvSpPr>
          <p:nvPr>
            <p:ph idx="1"/>
          </p:nvPr>
        </p:nvSpPr>
        <p:spPr>
          <a:xfrm>
            <a:off x="838200" y="825623"/>
            <a:ext cx="10515600" cy="5667251"/>
          </a:xfrm>
        </p:spPr>
        <p:txBody>
          <a:bodyPr>
            <a:normAutofit fontScale="25000" lnSpcReduction="20000"/>
          </a:bodyPr>
          <a:lstStyle/>
          <a:p>
            <a:pPr indent="0">
              <a:lnSpc>
                <a:spcPct val="115000"/>
              </a:lnSpc>
              <a:buNone/>
            </a:pPr>
            <a:r>
              <a:rPr lang="en-GB" sz="6400" dirty="0">
                <a:effectLst/>
                <a:ea typeface="Calibri" panose="020F0502020204030204" pitchFamily="34" charset="0"/>
                <a:cs typeface="Times New Roman" panose="02020603050405020304" pitchFamily="18" charset="0"/>
              </a:rPr>
              <a:t>Paragraph Z</a:t>
            </a:r>
            <a:r>
              <a:rPr lang="it-IT" sz="6400" dirty="0">
                <a:ea typeface="Calibri" panose="020F0502020204030204" pitchFamily="34" charset="0"/>
                <a:cs typeface="Times New Roman" panose="02020603050405020304" pitchFamily="18" charset="0"/>
              </a:rPr>
              <a:t>                                                                                                                                                                                                                              </a:t>
            </a:r>
            <a:r>
              <a:rPr lang="en-GB" sz="6400" dirty="0">
                <a:effectLst/>
                <a:ea typeface="Calibri" panose="020F0502020204030204" pitchFamily="34" charset="0"/>
                <a:cs typeface="Times New Roman" panose="02020603050405020304" pitchFamily="18" charset="0"/>
              </a:rPr>
              <a:t>She escaped from Addis Ababa in 2010 after her participation in protests against “land-grabbing” angered local authorities. Activists accused the authorities of setting aside large areas of farmland for foreign investors, especially to grow flowers, maize, sugar cane and produce palm oil for export. </a:t>
            </a:r>
            <a:r>
              <a:rPr lang="en-GB" sz="6400" dirty="0">
                <a:effectLst/>
                <a:latin typeface="Calibri" panose="020F0502020204030204" pitchFamily="34" charset="0"/>
                <a:ea typeface="Calibri" panose="020F0502020204030204" pitchFamily="34" charset="0"/>
                <a:cs typeface="Times New Roman" panose="02020603050405020304" pitchFamily="18" charset="0"/>
              </a:rPr>
              <a:t> </a:t>
            </a:r>
            <a:endParaRPr lang="it-IT" sz="6400" dirty="0">
              <a:effectLst/>
              <a:latin typeface="Arial" panose="020B0604020202020204" pitchFamily="34" charset="0"/>
              <a:ea typeface="Times New Roman" panose="02020603050405020304" pitchFamily="18" charset="0"/>
              <a:cs typeface="Times New Roman" panose="02020603050405020304" pitchFamily="18" charset="0"/>
            </a:endParaRPr>
          </a:p>
          <a:p>
            <a:pPr indent="0">
              <a:lnSpc>
                <a:spcPct val="115000"/>
              </a:lnSpc>
              <a:buNone/>
            </a:pPr>
            <a:r>
              <a:rPr lang="en-GB" sz="6400" dirty="0">
                <a:effectLst/>
                <a:latin typeface="Calibri" panose="020F0502020204030204" pitchFamily="34" charset="0"/>
                <a:ea typeface="Calibri" panose="020F0502020204030204" pitchFamily="34" charset="0"/>
                <a:cs typeface="Times New Roman" panose="02020603050405020304" pitchFamily="18" charset="0"/>
              </a:rPr>
              <a:t>Paragraph Q                                                                                                                                                                                                                                    She started with 15 goats, a local breed called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Pezzata</a:t>
            </a:r>
            <a:r>
              <a:rPr lang="en-GB" sz="6400" dirty="0">
                <a:effectLst/>
                <a:latin typeface="Calibri" panose="020F0502020204030204" pitchFamily="34" charset="0"/>
                <a:ea typeface="Calibri" panose="020F0502020204030204" pitchFamily="34" charset="0"/>
                <a:cs typeface="Times New Roman" panose="02020603050405020304" pitchFamily="18" charset="0"/>
              </a:rPr>
              <a:t>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Mochena</a:t>
            </a:r>
            <a:r>
              <a:rPr lang="en-GB" sz="6400" dirty="0">
                <a:effectLst/>
                <a:latin typeface="Calibri" panose="020F0502020204030204" pitchFamily="34" charset="0"/>
                <a:ea typeface="Calibri" panose="020F0502020204030204" pitchFamily="34" charset="0"/>
                <a:cs typeface="Times New Roman" panose="02020603050405020304" pitchFamily="18" charset="0"/>
              </a:rPr>
              <a:t>, and by 2018 she had 180, becoming a well-known local figure. “I created my space and made myself known, there was no resistance to me” she said. There was no racism or hostility towards her. “I’ve always worked, was self-sufficient, never needed to ask for anything. I was independent. People respect that.”</a:t>
            </a:r>
            <a:r>
              <a:rPr lang="en-GB" sz="6400" b="1" dirty="0">
                <a:effectLst/>
                <a:latin typeface="Calibri" panose="020F0502020204030204" pitchFamily="34" charset="0"/>
                <a:ea typeface="Calibri" panose="020F0502020204030204" pitchFamily="34" charset="0"/>
              </a:rPr>
              <a:t> </a:t>
            </a:r>
            <a:endParaRPr lang="it-IT" sz="6400" dirty="0">
              <a:effectLst/>
              <a:latin typeface="Times New Roman" panose="02020603050405020304" pitchFamily="18" charset="0"/>
              <a:ea typeface="Times New Roman" panose="02020603050405020304" pitchFamily="18" charset="0"/>
            </a:endParaRPr>
          </a:p>
          <a:p>
            <a:pPr indent="0">
              <a:lnSpc>
                <a:spcPct val="115000"/>
              </a:lnSpc>
              <a:buNone/>
            </a:pPr>
            <a:r>
              <a:rPr lang="en-GB" sz="6400" dirty="0">
                <a:effectLst/>
                <a:latin typeface="Calibri" panose="020F0502020204030204" pitchFamily="34" charset="0"/>
                <a:ea typeface="Calibri" panose="020F0502020204030204" pitchFamily="34" charset="0"/>
                <a:cs typeface="Times New Roman" panose="02020603050405020304" pitchFamily="18" charset="0"/>
              </a:rPr>
              <a:t>Paragraph K</a:t>
            </a:r>
            <a:r>
              <a:rPr lang="it-IT" sz="6400" dirty="0">
                <a:latin typeface="Arial" panose="020B0604020202020204" pitchFamily="34" charset="0"/>
                <a:ea typeface="Calibri" panose="020F0502020204030204" pitchFamily="34" charset="0"/>
                <a:cs typeface="Times New Roman" panose="02020603050405020304" pitchFamily="18" charset="0"/>
              </a:rPr>
              <a:t>                                                                                                                                                                                        </a:t>
            </a:r>
            <a:r>
              <a:rPr lang="en-GB" sz="6400" dirty="0">
                <a:effectLst/>
                <a:latin typeface="Calibri" panose="020F0502020204030204" pitchFamily="34" charset="0"/>
                <a:ea typeface="Calibri" panose="020F0502020204030204" pitchFamily="34" charset="0"/>
                <a:cs typeface="Times New Roman" panose="02020603050405020304" pitchFamily="18" charset="0"/>
              </a:rPr>
              <a:t>In fact,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Gudeta’s</a:t>
            </a:r>
            <a:r>
              <a:rPr lang="en-GB" sz="6400" dirty="0">
                <a:effectLst/>
                <a:latin typeface="Calibri" panose="020F0502020204030204" pitchFamily="34" charset="0"/>
                <a:ea typeface="Calibri" panose="020F0502020204030204" pitchFamily="34" charset="0"/>
                <a:cs typeface="Times New Roman" panose="02020603050405020304" pitchFamily="18" charset="0"/>
              </a:rPr>
              <a:t> story has been reported by numerous international media as an example of a migrant success story in Italy at a time of rising hostility towards immigrants, fuelled by the right wing Lega party.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Agitu</a:t>
            </a:r>
            <a:r>
              <a:rPr lang="en-GB" sz="6400" dirty="0">
                <a:effectLst/>
                <a:latin typeface="Calibri" panose="020F0502020204030204" pitchFamily="34" charset="0"/>
                <a:ea typeface="Calibri" panose="020F0502020204030204" pitchFamily="34" charset="0"/>
                <a:cs typeface="Times New Roman" panose="02020603050405020304" pitchFamily="18" charset="0"/>
              </a:rPr>
              <a:t> grew up in the Ethiopian capital of Addis Ababa. </a:t>
            </a:r>
            <a:endParaRPr lang="it-IT" sz="6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buNone/>
            </a:pPr>
            <a:r>
              <a:rPr lang="en-GB" sz="6400" dirty="0">
                <a:effectLst/>
                <a:latin typeface="Calibri" panose="020F0502020204030204" pitchFamily="34" charset="0"/>
                <a:ea typeface="Calibri" panose="020F0502020204030204" pitchFamily="34" charset="0"/>
                <a:cs typeface="Times New Roman" panose="02020603050405020304" pitchFamily="18" charset="0"/>
              </a:rPr>
              <a:t>     Paragraph J</a:t>
            </a:r>
            <a:r>
              <a:rPr lang="it-IT" sz="6400" dirty="0">
                <a:latin typeface="Arial" panose="020B0604020202020204" pitchFamily="34" charset="0"/>
                <a:ea typeface="Calibri" panose="020F0502020204030204" pitchFamily="34" charset="0"/>
                <a:cs typeface="Times New Roman" panose="02020603050405020304" pitchFamily="18" charset="0"/>
              </a:rPr>
              <a:t>                                                                                                                                                                                          </a:t>
            </a:r>
            <a:r>
              <a:rPr lang="en-GB" sz="6400" dirty="0">
                <a:effectLst/>
                <a:latin typeface="Calibri" panose="020F0502020204030204" pitchFamily="34" charset="0"/>
                <a:ea typeface="Calibri" panose="020F0502020204030204" pitchFamily="34" charset="0"/>
                <a:cs typeface="Times New Roman" panose="02020603050405020304" pitchFamily="18" charset="0"/>
              </a:rPr>
              <a:t>After leaving Ethiopia, when she reached Italy, at first she felt afraid and indecisive. She had contacts in Trento so she went there. She was able to use common land in the northern mountains to build her new enterprise, taking advantage of permits that give farmers access to public land to prevent unclaimed territory from being reclaimed by Mother Nature.</a:t>
            </a:r>
            <a:r>
              <a:rPr lang="en-GB" sz="6400" b="1" dirty="0">
                <a:effectLst/>
                <a:latin typeface="Calibri" panose="020F0502020204030204" pitchFamily="34" charset="0"/>
                <a:ea typeface="Calibri" panose="020F0502020204030204" pitchFamily="34" charset="0"/>
              </a:rPr>
              <a:t> </a:t>
            </a:r>
            <a:endParaRPr lang="it-IT" sz="6400" dirty="0">
              <a:effectLst/>
              <a:latin typeface="Times New Roman" panose="02020603050405020304" pitchFamily="18" charset="0"/>
              <a:ea typeface="Times New Roman" panose="02020603050405020304" pitchFamily="18" charset="0"/>
            </a:endParaRPr>
          </a:p>
          <a:p>
            <a:pPr indent="0">
              <a:lnSpc>
                <a:spcPct val="115000"/>
              </a:lnSpc>
              <a:buNone/>
            </a:pPr>
            <a:r>
              <a:rPr lang="en-GB" sz="6400" dirty="0">
                <a:effectLst/>
                <a:latin typeface="Calibri" panose="020F0502020204030204" pitchFamily="34" charset="0"/>
                <a:ea typeface="Calibri" panose="020F0502020204030204" pitchFamily="34" charset="0"/>
                <a:cs typeface="Times New Roman" panose="02020603050405020304" pitchFamily="18" charset="0"/>
              </a:rPr>
              <a:t>Paragraph  X                                                                                                                                                                                                                            An Ethiopian migrant has become a symbol of integration in Italy, her adopted home, where she keeps goats and has a successful cheese business.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Agitu</a:t>
            </a:r>
            <a:r>
              <a:rPr lang="en-GB" sz="6400" dirty="0">
                <a:effectLst/>
                <a:latin typeface="Calibri" panose="020F0502020204030204" pitchFamily="34" charset="0"/>
                <a:ea typeface="Calibri" panose="020F0502020204030204" pitchFamily="34" charset="0"/>
                <a:cs typeface="Times New Roman" panose="02020603050405020304" pitchFamily="18" charset="0"/>
              </a:rPr>
              <a:t>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Gudeta</a:t>
            </a:r>
            <a:r>
              <a:rPr lang="en-GB" sz="6400" dirty="0">
                <a:effectLst/>
                <a:latin typeface="Calibri" panose="020F0502020204030204" pitchFamily="34" charset="0"/>
                <a:ea typeface="Calibri" panose="020F0502020204030204" pitchFamily="34" charset="0"/>
                <a:cs typeface="Times New Roman" panose="02020603050405020304" pitchFamily="18" charset="0"/>
              </a:rPr>
              <a:t>, has made her home in the mountains of Trentino’s Valle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dei</a:t>
            </a:r>
            <a:r>
              <a:rPr lang="en-GB" sz="6400" dirty="0">
                <a:effectLst/>
                <a:latin typeface="Calibri" panose="020F0502020204030204" pitchFamily="34" charset="0"/>
                <a:ea typeface="Calibri" panose="020F0502020204030204" pitchFamily="34" charset="0"/>
                <a:cs typeface="Times New Roman" panose="02020603050405020304" pitchFamily="18" charset="0"/>
              </a:rPr>
              <a:t> </a:t>
            </a:r>
            <a:r>
              <a:rPr lang="en-GB" sz="6400" dirty="0" err="1">
                <a:effectLst/>
                <a:latin typeface="Calibri" panose="020F0502020204030204" pitchFamily="34" charset="0"/>
                <a:ea typeface="Calibri" panose="020F0502020204030204" pitchFamily="34" charset="0"/>
                <a:cs typeface="Times New Roman" panose="02020603050405020304" pitchFamily="18" charset="0"/>
              </a:rPr>
              <a:t>Mocheni</a:t>
            </a:r>
            <a:r>
              <a:rPr lang="en-GB" sz="6400" dirty="0">
                <a:effectLst/>
                <a:latin typeface="Calibri" panose="020F0502020204030204" pitchFamily="34" charset="0"/>
                <a:ea typeface="Calibri" panose="020F0502020204030204" pitchFamily="34" charset="0"/>
                <a:cs typeface="Times New Roman" panose="02020603050405020304" pitchFamily="18" charset="0"/>
              </a:rPr>
              <a:t>, making goat’s cheese and beauty products on her farm La Capra Felice (The Happy Goat), which was built on previously abandoned land. </a:t>
            </a:r>
            <a:endParaRPr lang="it-IT" sz="6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pPr>
            <a:r>
              <a:rPr lang="en-GB" sz="6400" b="1" dirty="0">
                <a:effectLst/>
                <a:latin typeface="Calibri" panose="020F0502020204030204" pitchFamily="34" charset="0"/>
                <a:ea typeface="Calibri" panose="020F0502020204030204" pitchFamily="34" charset="0"/>
              </a:rPr>
              <a:t> </a:t>
            </a:r>
            <a:endParaRPr lang="it-IT" sz="6400" dirty="0">
              <a:effectLst/>
              <a:latin typeface="Times New Roman" panose="02020603050405020304" pitchFamily="18" charset="0"/>
              <a:ea typeface="Times New Roman" panose="02020603050405020304" pitchFamily="18" charset="0"/>
            </a:endParaRPr>
          </a:p>
          <a:p>
            <a:pPr>
              <a:lnSpc>
                <a:spcPct val="115000"/>
              </a:lnSpc>
            </a:pPr>
            <a:r>
              <a:rPr lang="en-GB" sz="1800" b="1" dirty="0">
                <a:effectLst/>
                <a:latin typeface="Calibri" panose="020F0502020204030204" pitchFamily="34" charset="0"/>
                <a:ea typeface="Calibri" panose="020F0502020204030204" pitchFamily="34" charset="0"/>
              </a:rPr>
              <a:t> </a:t>
            </a:r>
            <a:endParaRPr lang="it-IT" sz="1800" dirty="0">
              <a:effectLst/>
              <a:latin typeface="Times New Roman" panose="02020603050405020304" pitchFamily="18" charset="0"/>
              <a:ea typeface="Times New Roman" panose="02020603050405020304" pitchFamily="18" charset="0"/>
            </a:endParaRPr>
          </a:p>
          <a:p>
            <a:pPr>
              <a:lnSpc>
                <a:spcPct val="115000"/>
              </a:lnSpc>
            </a:pPr>
            <a:r>
              <a:rPr lang="en-GB" sz="1800" b="1" dirty="0">
                <a:effectLst/>
                <a:latin typeface="Calibri" panose="020F0502020204030204" pitchFamily="34" charset="0"/>
                <a:ea typeface="Calibri" panose="020F0502020204030204" pitchFamily="34" charset="0"/>
              </a:rPr>
              <a:t> </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371315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0833-0FD2-45AA-ACC3-75FE5E4A7776}"/>
              </a:ext>
            </a:extLst>
          </p:cNvPr>
          <p:cNvSpPr>
            <a:spLocks noGrp="1"/>
          </p:cNvSpPr>
          <p:nvPr>
            <p:ph type="title"/>
          </p:nvPr>
        </p:nvSpPr>
        <p:spPr>
          <a:xfrm>
            <a:off x="838200" y="365125"/>
            <a:ext cx="10515600" cy="655807"/>
          </a:xfrm>
        </p:spPr>
        <p:txBody>
          <a:bodyPr>
            <a:normAutofit fontScale="90000"/>
          </a:bodyPr>
          <a:lstStyle/>
          <a:p>
            <a:r>
              <a:rPr lang="en-GB" dirty="0"/>
              <a:t>The right order</a:t>
            </a:r>
            <a:endParaRPr lang="it-IT" dirty="0"/>
          </a:p>
        </p:txBody>
      </p:sp>
      <p:sp>
        <p:nvSpPr>
          <p:cNvPr id="3" name="Content Placeholder 2">
            <a:extLst>
              <a:ext uri="{FF2B5EF4-FFF2-40B4-BE49-F238E27FC236}">
                <a16:creationId xmlns:a16="http://schemas.microsoft.com/office/drawing/2014/main" id="{227DDEE2-ABA6-4E08-A293-209EFE57F8D1}"/>
              </a:ext>
            </a:extLst>
          </p:cNvPr>
          <p:cNvSpPr>
            <a:spLocks noGrp="1"/>
          </p:cNvSpPr>
          <p:nvPr>
            <p:ph idx="1"/>
          </p:nvPr>
        </p:nvSpPr>
        <p:spPr>
          <a:xfrm>
            <a:off x="838200" y="878889"/>
            <a:ext cx="10515600" cy="5613985"/>
          </a:xfrm>
        </p:spPr>
        <p:txBody>
          <a:bodyPr>
            <a:normAutofit/>
          </a:bodyPr>
          <a:lstStyle/>
          <a:p>
            <a:pPr marL="0" indent="0">
              <a:buNone/>
            </a:pPr>
            <a:r>
              <a:rPr lang="en-GB" sz="1600" dirty="0">
                <a:effectLst/>
                <a:ea typeface="Calibri" panose="020F0502020204030204" pitchFamily="34" charset="0"/>
                <a:cs typeface="Times New Roman" panose="02020603050405020304" pitchFamily="18" charset="0"/>
              </a:rPr>
              <a:t>Paragraph  X                                                                                                                                                                                                                            An Ethiopian migrant has become a symbol of integration in Italy, her adopted home, where she keeps goats and has a successful cheese business.  </a:t>
            </a:r>
            <a:r>
              <a:rPr lang="en-GB" sz="1600" dirty="0" err="1">
                <a:effectLst/>
                <a:ea typeface="Calibri" panose="020F0502020204030204" pitchFamily="34" charset="0"/>
                <a:cs typeface="Times New Roman" panose="02020603050405020304" pitchFamily="18" charset="0"/>
              </a:rPr>
              <a:t>Agitu</a:t>
            </a:r>
            <a:r>
              <a:rPr lang="en-GB" sz="1600" dirty="0">
                <a:effectLst/>
                <a:ea typeface="Calibri" panose="020F0502020204030204" pitchFamily="34" charset="0"/>
                <a:cs typeface="Times New Roman" panose="02020603050405020304" pitchFamily="18" charset="0"/>
              </a:rPr>
              <a:t> </a:t>
            </a:r>
            <a:r>
              <a:rPr lang="en-GB" sz="1600" dirty="0" err="1">
                <a:effectLst/>
                <a:ea typeface="Calibri" panose="020F0502020204030204" pitchFamily="34" charset="0"/>
                <a:cs typeface="Times New Roman" panose="02020603050405020304" pitchFamily="18" charset="0"/>
              </a:rPr>
              <a:t>Gudeta</a:t>
            </a:r>
            <a:r>
              <a:rPr lang="en-GB" sz="1600" dirty="0">
                <a:effectLst/>
                <a:ea typeface="Calibri" panose="020F0502020204030204" pitchFamily="34" charset="0"/>
                <a:cs typeface="Times New Roman" panose="02020603050405020304" pitchFamily="18" charset="0"/>
              </a:rPr>
              <a:t>, has made her home in the mountains of Trentino’s Valle </a:t>
            </a:r>
            <a:r>
              <a:rPr lang="en-GB" sz="1600" dirty="0" err="1">
                <a:effectLst/>
                <a:ea typeface="Calibri" panose="020F0502020204030204" pitchFamily="34" charset="0"/>
                <a:cs typeface="Times New Roman" panose="02020603050405020304" pitchFamily="18" charset="0"/>
              </a:rPr>
              <a:t>dei</a:t>
            </a:r>
            <a:r>
              <a:rPr lang="en-GB" sz="1600" dirty="0">
                <a:effectLst/>
                <a:ea typeface="Calibri" panose="020F0502020204030204" pitchFamily="34" charset="0"/>
                <a:cs typeface="Times New Roman" panose="02020603050405020304" pitchFamily="18" charset="0"/>
              </a:rPr>
              <a:t> </a:t>
            </a:r>
            <a:r>
              <a:rPr lang="en-GB" sz="1600" dirty="0" err="1">
                <a:effectLst/>
                <a:ea typeface="Calibri" panose="020F0502020204030204" pitchFamily="34" charset="0"/>
                <a:cs typeface="Times New Roman" panose="02020603050405020304" pitchFamily="18" charset="0"/>
              </a:rPr>
              <a:t>Mocheni</a:t>
            </a:r>
            <a:r>
              <a:rPr lang="en-GB" sz="1600" dirty="0">
                <a:effectLst/>
                <a:ea typeface="Calibri" panose="020F0502020204030204" pitchFamily="34" charset="0"/>
                <a:cs typeface="Times New Roman" panose="02020603050405020304" pitchFamily="18" charset="0"/>
              </a:rPr>
              <a:t>, making goat’s cheese and beauty products on her farm La Capra Felice (The Happy Goat), which was built on previously abandoned land. </a:t>
            </a:r>
            <a:endParaRPr lang="it-IT" sz="1600" dirty="0">
              <a:effectLst/>
              <a:ea typeface="Times New Roman" panose="02020603050405020304" pitchFamily="18" charset="0"/>
              <a:cs typeface="Times New Roman" panose="02020603050405020304" pitchFamily="18" charset="0"/>
            </a:endParaRPr>
          </a:p>
          <a:p>
            <a:pPr marL="0" indent="0">
              <a:buNone/>
            </a:pPr>
            <a:r>
              <a:rPr lang="en-GB" sz="1600" dirty="0">
                <a:effectLst/>
                <a:ea typeface="Calibri" panose="020F0502020204030204" pitchFamily="34" charset="0"/>
                <a:cs typeface="Times New Roman" panose="02020603050405020304" pitchFamily="18" charset="0"/>
              </a:rPr>
              <a:t>Paragraph K</a:t>
            </a:r>
            <a:r>
              <a:rPr lang="it-IT" sz="1600" dirty="0">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In fact, </a:t>
            </a:r>
            <a:r>
              <a:rPr lang="en-GB" sz="1600" dirty="0" err="1">
                <a:effectLst/>
                <a:ea typeface="Calibri" panose="020F0502020204030204" pitchFamily="34" charset="0"/>
                <a:cs typeface="Times New Roman" panose="02020603050405020304" pitchFamily="18" charset="0"/>
              </a:rPr>
              <a:t>Gudeta’s</a:t>
            </a:r>
            <a:r>
              <a:rPr lang="en-GB" sz="1600" dirty="0">
                <a:effectLst/>
                <a:ea typeface="Calibri" panose="020F0502020204030204" pitchFamily="34" charset="0"/>
                <a:cs typeface="Times New Roman" panose="02020603050405020304" pitchFamily="18" charset="0"/>
              </a:rPr>
              <a:t> story has been reported by numerous international media as an example of a migrant success story in Italy at a time of rising hostility towards immigrants, fuelled by the right wing Lega party. </a:t>
            </a:r>
            <a:r>
              <a:rPr lang="en-GB" sz="1600" dirty="0" err="1">
                <a:effectLst/>
                <a:ea typeface="Calibri" panose="020F0502020204030204" pitchFamily="34" charset="0"/>
                <a:cs typeface="Times New Roman" panose="02020603050405020304" pitchFamily="18" charset="0"/>
              </a:rPr>
              <a:t>Agitu</a:t>
            </a:r>
            <a:r>
              <a:rPr lang="en-GB" sz="1600" dirty="0">
                <a:effectLst/>
                <a:ea typeface="Calibri" panose="020F0502020204030204" pitchFamily="34" charset="0"/>
                <a:cs typeface="Times New Roman" panose="02020603050405020304" pitchFamily="18" charset="0"/>
              </a:rPr>
              <a:t> grew up in the Ethiopian capital of Addis Ababa. </a:t>
            </a:r>
            <a:endParaRPr lang="it-IT" sz="1600" dirty="0">
              <a:effectLst/>
              <a:ea typeface="Times New Roman" panose="02020603050405020304" pitchFamily="18" charset="0"/>
              <a:cs typeface="Times New Roman" panose="02020603050405020304" pitchFamily="18" charset="0"/>
            </a:endParaRPr>
          </a:p>
          <a:p>
            <a:pPr marL="0" indent="0">
              <a:buNone/>
            </a:pPr>
            <a:r>
              <a:rPr lang="en-GB" sz="1600" dirty="0">
                <a:effectLst/>
                <a:ea typeface="Calibri" panose="020F0502020204030204" pitchFamily="34" charset="0"/>
                <a:cs typeface="Times New Roman" panose="02020603050405020304" pitchFamily="18" charset="0"/>
              </a:rPr>
              <a:t>Paragraph Z</a:t>
            </a:r>
            <a:r>
              <a:rPr lang="it-IT" sz="1600" dirty="0">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She escaped from Addis Ababa in 2010 after her participation in protests against “land-grabbing” angered local authorities. Activists accused the authorities of setting aside large areas of farmland for foreign investors, especially to grow flowers, maize, sugar cane and produce palm oil for export.  </a:t>
            </a:r>
            <a:endParaRPr lang="it-IT" sz="1600" dirty="0">
              <a:effectLst/>
              <a:ea typeface="Times New Roman" panose="02020603050405020304" pitchFamily="18" charset="0"/>
              <a:cs typeface="Times New Roman" panose="02020603050405020304" pitchFamily="18" charset="0"/>
            </a:endParaRPr>
          </a:p>
          <a:p>
            <a:pPr marL="0" indent="0">
              <a:buNone/>
            </a:pPr>
            <a:r>
              <a:rPr lang="en-GB" sz="1600" dirty="0">
                <a:effectLst/>
                <a:ea typeface="Calibri" panose="020F0502020204030204" pitchFamily="34" charset="0"/>
                <a:cs typeface="Times New Roman" panose="02020603050405020304" pitchFamily="18" charset="0"/>
              </a:rPr>
              <a:t>Paragraph J</a:t>
            </a:r>
            <a:r>
              <a:rPr lang="it-IT" sz="1600" dirty="0">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After leaving Ethiopia, when she reached Italy, at first she felt afraid and indecisive. She had contacts in Trento so she went there. She was able to use common land in the northern mountains to build her new enterprise, taking advantage of permits that give farmers access to public land to prevent unclaimed territory from being reclaimed by Mother Nature.</a:t>
            </a:r>
            <a:r>
              <a:rPr lang="en-GB" sz="1600" b="1" dirty="0">
                <a:effectLst/>
                <a:ea typeface="Calibri" panose="020F0502020204030204" pitchFamily="34" charset="0"/>
              </a:rPr>
              <a:t> </a:t>
            </a:r>
          </a:p>
          <a:p>
            <a:pPr marL="0" indent="0">
              <a:buNone/>
            </a:pPr>
            <a:r>
              <a:rPr lang="en-GB" sz="1600" dirty="0">
                <a:effectLst/>
                <a:ea typeface="Calibri" panose="020F0502020204030204" pitchFamily="34" charset="0"/>
                <a:cs typeface="Times New Roman" panose="02020603050405020304" pitchFamily="18" charset="0"/>
              </a:rPr>
              <a:t>Paragraph Q                                                                                                                                                                                                                                    She started with 15 goats, a local breed called </a:t>
            </a:r>
            <a:r>
              <a:rPr lang="en-GB" sz="1600" dirty="0" err="1">
                <a:effectLst/>
                <a:ea typeface="Calibri" panose="020F0502020204030204" pitchFamily="34" charset="0"/>
                <a:cs typeface="Times New Roman" panose="02020603050405020304" pitchFamily="18" charset="0"/>
              </a:rPr>
              <a:t>Pezzata</a:t>
            </a:r>
            <a:r>
              <a:rPr lang="en-GB" sz="1600" dirty="0">
                <a:effectLst/>
                <a:ea typeface="Calibri" panose="020F0502020204030204" pitchFamily="34" charset="0"/>
                <a:cs typeface="Times New Roman" panose="02020603050405020304" pitchFamily="18" charset="0"/>
              </a:rPr>
              <a:t> </a:t>
            </a:r>
            <a:r>
              <a:rPr lang="en-GB" sz="1600" dirty="0" err="1">
                <a:effectLst/>
                <a:ea typeface="Calibri" panose="020F0502020204030204" pitchFamily="34" charset="0"/>
                <a:cs typeface="Times New Roman" panose="02020603050405020304" pitchFamily="18" charset="0"/>
              </a:rPr>
              <a:t>Mochena</a:t>
            </a:r>
            <a:r>
              <a:rPr lang="en-GB" sz="1600" dirty="0">
                <a:effectLst/>
                <a:ea typeface="Calibri" panose="020F0502020204030204" pitchFamily="34" charset="0"/>
                <a:cs typeface="Times New Roman" panose="02020603050405020304" pitchFamily="18" charset="0"/>
              </a:rPr>
              <a:t>, and by 2018 she had 180, becoming a well-known local figure. “I created my space and made myself known, there was no resistance to me” she said. There was no racism or hostility towards her. “I’ve always worked, was self-sufficient, never needed to ask for anything. I was independent. People respect that.”</a:t>
            </a:r>
            <a:r>
              <a:rPr lang="en-GB" sz="1600" b="1" dirty="0">
                <a:effectLst/>
                <a:ea typeface="Calibri" panose="020F0502020204030204" pitchFamily="34" charset="0"/>
              </a:rPr>
              <a:t> </a:t>
            </a:r>
            <a:endParaRPr lang="it-IT" sz="1600" dirty="0">
              <a:effectLst/>
              <a:ea typeface="Times New Roman" panose="02020603050405020304" pitchFamily="18" charset="0"/>
            </a:endParaRPr>
          </a:p>
          <a:p>
            <a:pPr marL="0" indent="0">
              <a:buNone/>
            </a:pPr>
            <a:endParaRPr lang="it-IT" sz="1600" dirty="0"/>
          </a:p>
        </p:txBody>
      </p:sp>
    </p:spTree>
    <p:extLst>
      <p:ext uri="{BB962C8B-B14F-4D97-AF65-F5344CB8AC3E}">
        <p14:creationId xmlns:p14="http://schemas.microsoft.com/office/powerpoint/2010/main" val="139270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ackground pattern&#10;&#10;Description automatically generated">
            <a:extLst>
              <a:ext uri="{FF2B5EF4-FFF2-40B4-BE49-F238E27FC236}">
                <a16:creationId xmlns:a16="http://schemas.microsoft.com/office/drawing/2014/main" id="{71A8BB97-2E97-4ED4-9B11-CE9FF3BF6A8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352" r="1345" b="20110"/>
          <a:stretch/>
        </p:blipFill>
        <p:spPr>
          <a:xfrm>
            <a:off x="630315" y="10"/>
            <a:ext cx="11561686"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3983B9-A5C6-448D-8057-98AA228BED54}"/>
              </a:ext>
            </a:extLst>
          </p:cNvPr>
          <p:cNvSpPr>
            <a:spLocks noGrp="1"/>
          </p:cNvSpPr>
          <p:nvPr>
            <p:ph type="title"/>
          </p:nvPr>
        </p:nvSpPr>
        <p:spPr>
          <a:xfrm>
            <a:off x="371094" y="1161288"/>
            <a:ext cx="3438144" cy="624078"/>
          </a:xfrm>
        </p:spPr>
        <p:txBody>
          <a:bodyPr anchor="b">
            <a:normAutofit/>
          </a:bodyPr>
          <a:lstStyle/>
          <a:p>
            <a:pPr algn="ctr"/>
            <a:r>
              <a:rPr lang="en-GB" sz="3200" b="1" dirty="0"/>
              <a:t>Watch!!</a:t>
            </a:r>
            <a:endParaRPr lang="it-IT" sz="3200" b="1" dirty="0"/>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77ADE51D-F57F-40EC-9091-56B821452700}"/>
              </a:ext>
            </a:extLst>
          </p:cNvPr>
          <p:cNvSpPr>
            <a:spLocks noGrp="1"/>
          </p:cNvSpPr>
          <p:nvPr>
            <p:ph idx="1"/>
          </p:nvPr>
        </p:nvSpPr>
        <p:spPr>
          <a:xfrm>
            <a:off x="371094" y="2718054"/>
            <a:ext cx="4405092" cy="3207258"/>
          </a:xfrm>
        </p:spPr>
        <p:txBody>
          <a:bodyPr anchor="t">
            <a:normAutofit/>
          </a:bodyPr>
          <a:lstStyle/>
          <a:p>
            <a:pPr marL="0" indent="0">
              <a:buNone/>
            </a:pPr>
            <a:endParaRPr lang="en-GB" sz="1800" u="sng" dirty="0">
              <a:solidFill>
                <a:srgbClr val="0000FF"/>
              </a:solidFill>
              <a:effectLst/>
              <a:latin typeface="Calibri" panose="020F0502020204030204" pitchFamily="34" charset="0"/>
              <a:ea typeface="Calibri" panose="020F0502020204030204" pitchFamily="34" charset="0"/>
              <a:hlinkClick r:id="rId4"/>
            </a:endParaRPr>
          </a:p>
          <a:p>
            <a:pPr marL="0" indent="0" algn="ctr">
              <a:buNone/>
            </a:pPr>
            <a:r>
              <a:rPr lang="en-GB" sz="1800" u="sng" dirty="0">
                <a:solidFill>
                  <a:srgbClr val="0000FF"/>
                </a:solidFill>
                <a:effectLst/>
                <a:latin typeface="Calibri" panose="020F0502020204030204" pitchFamily="34" charset="0"/>
                <a:ea typeface="Calibri" panose="020F0502020204030204" pitchFamily="34" charset="0"/>
                <a:hlinkClick r:id="rId4"/>
              </a:rPr>
              <a:t>https://youtu.be/40RRuQbpYQQ</a:t>
            </a:r>
            <a:endParaRPr lang="it-IT" sz="1800" dirty="0">
              <a:effectLst/>
              <a:latin typeface="Times New Roman" panose="02020603050405020304" pitchFamily="18" charset="0"/>
              <a:ea typeface="Times New Roman" panose="02020603050405020304" pitchFamily="18" charset="0"/>
            </a:endParaRPr>
          </a:p>
          <a:p>
            <a:pPr marL="0" indent="0" algn="ctr">
              <a:buNone/>
            </a:pPr>
            <a:endParaRPr lang="en-US" sz="1700" dirty="0"/>
          </a:p>
        </p:txBody>
      </p:sp>
    </p:spTree>
    <p:extLst>
      <p:ext uri="{BB962C8B-B14F-4D97-AF65-F5344CB8AC3E}">
        <p14:creationId xmlns:p14="http://schemas.microsoft.com/office/powerpoint/2010/main" val="320684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rack, several&#10;&#10;Description automatically generated">
            <a:extLst>
              <a:ext uri="{FF2B5EF4-FFF2-40B4-BE49-F238E27FC236}">
                <a16:creationId xmlns:a16="http://schemas.microsoft.com/office/drawing/2014/main" id="{82409E79-8BFE-4843-8D9F-F6170A3E3297}"/>
              </a:ext>
            </a:extLst>
          </p:cNvPr>
          <p:cNvPicPr>
            <a:picLocks noChangeAspect="1"/>
          </p:cNvPicPr>
          <p:nvPr/>
        </p:nvPicPr>
        <p:blipFill rotWithShape="1">
          <a:blip r:embed="rId2">
            <a:extLst>
              <a:ext uri="{28A0092B-C50C-407E-A947-70E740481C1C}">
                <a14:useLocalDpi xmlns:a14="http://schemas.microsoft.com/office/drawing/2010/main" val="0"/>
              </a:ext>
            </a:extLst>
          </a:blip>
          <a:srcRect t="1559" r="23298" b="753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F8605C-FD5C-473C-B683-B571CBB3705C}"/>
              </a:ext>
            </a:extLst>
          </p:cNvPr>
          <p:cNvSpPr>
            <a:spLocks noGrp="1"/>
          </p:cNvSpPr>
          <p:nvPr>
            <p:ph type="title"/>
          </p:nvPr>
        </p:nvSpPr>
        <p:spPr>
          <a:xfrm>
            <a:off x="371094" y="1161288"/>
            <a:ext cx="3438144" cy="470917"/>
          </a:xfrm>
        </p:spPr>
        <p:txBody>
          <a:bodyPr anchor="b">
            <a:noAutofit/>
          </a:bodyPr>
          <a:lstStyle/>
          <a:p>
            <a:r>
              <a:rPr lang="en-GB" sz="3200" b="1" dirty="0"/>
              <a:t>Reflection</a:t>
            </a:r>
            <a:endParaRPr lang="it-IT" sz="3200" b="1"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FE4E4E2-DAAA-4A7F-97B6-DE8B3329CADA}"/>
              </a:ext>
            </a:extLst>
          </p:cNvPr>
          <p:cNvSpPr>
            <a:spLocks noGrp="1"/>
          </p:cNvSpPr>
          <p:nvPr>
            <p:ph idx="1"/>
          </p:nvPr>
        </p:nvSpPr>
        <p:spPr>
          <a:xfrm>
            <a:off x="371093" y="1760222"/>
            <a:ext cx="5648707" cy="4450078"/>
          </a:xfrm>
        </p:spPr>
        <p:txBody>
          <a:bodyPr anchor="t">
            <a:normAutofit fontScale="92500" lnSpcReduction="20000"/>
          </a:bodyPr>
          <a:lstStyle/>
          <a:p>
            <a:pPr marL="342900" lvl="0" indent="-342900">
              <a:buFont typeface="Arial" panose="020B0604020202020204" pitchFamily="34" charset="0"/>
              <a:buChar char="▪"/>
            </a:pPr>
            <a:r>
              <a:rPr lang="en-GB" sz="3500" dirty="0">
                <a:effectLst/>
                <a:ea typeface="Calibri" panose="020F0502020204030204" pitchFamily="34" charset="0"/>
                <a:cs typeface="Noto Sans Symbols"/>
              </a:rPr>
              <a:t>What do you think about </a:t>
            </a:r>
            <a:r>
              <a:rPr lang="en-GB" sz="3500" dirty="0" err="1">
                <a:effectLst/>
                <a:ea typeface="Calibri" panose="020F0502020204030204" pitchFamily="34" charset="0"/>
                <a:cs typeface="Noto Sans Symbols"/>
              </a:rPr>
              <a:t>Agitu</a:t>
            </a:r>
            <a:r>
              <a:rPr lang="en-GB" sz="3500" dirty="0">
                <a:effectLst/>
                <a:ea typeface="Calibri" panose="020F0502020204030204" pitchFamily="34" charset="0"/>
                <a:cs typeface="Noto Sans Symbols"/>
              </a:rPr>
              <a:t> and the life she has created for herself?</a:t>
            </a:r>
          </a:p>
          <a:p>
            <a:pPr marL="0" lvl="0" indent="0">
              <a:buNone/>
            </a:pPr>
            <a:r>
              <a:rPr lang="en-GB" sz="3500" dirty="0">
                <a:effectLst/>
                <a:ea typeface="Calibri" panose="020F0502020204030204" pitchFamily="34" charset="0"/>
                <a:cs typeface="Noto Sans Symbols"/>
              </a:rPr>
              <a:t> </a:t>
            </a:r>
            <a:endParaRPr lang="it-IT" sz="3500" dirty="0">
              <a:effectLst/>
              <a:ea typeface="Noto Sans Symbols"/>
              <a:cs typeface="Noto Sans Symbols"/>
            </a:endParaRPr>
          </a:p>
          <a:p>
            <a:pPr marL="342900" lvl="0" indent="-342900">
              <a:buFont typeface="Arial" panose="020B0604020202020204" pitchFamily="34" charset="0"/>
              <a:buChar char="▪"/>
            </a:pPr>
            <a:r>
              <a:rPr lang="en-GB" sz="3500" dirty="0">
                <a:effectLst/>
                <a:ea typeface="Calibri" panose="020F0502020204030204" pitchFamily="34" charset="0"/>
                <a:cs typeface="Noto Sans Symbols"/>
              </a:rPr>
              <a:t>Could you do something similar?      Why? Why not?</a:t>
            </a:r>
          </a:p>
          <a:p>
            <a:pPr marL="0" lvl="0" indent="0">
              <a:buNone/>
            </a:pPr>
            <a:endParaRPr lang="it-IT" sz="3500" dirty="0">
              <a:effectLst/>
              <a:ea typeface="Noto Sans Symbols"/>
              <a:cs typeface="Noto Sans Symbols"/>
            </a:endParaRPr>
          </a:p>
          <a:p>
            <a:pPr marL="342900" lvl="0" indent="-342900">
              <a:buFont typeface="Arial" panose="020B0604020202020204" pitchFamily="34" charset="0"/>
              <a:buChar char="▪"/>
            </a:pPr>
            <a:r>
              <a:rPr lang="en-GB" sz="3500" dirty="0">
                <a:effectLst/>
                <a:ea typeface="Calibri" panose="020F0502020204030204" pitchFamily="34" charset="0"/>
                <a:cs typeface="Noto Sans Symbols"/>
              </a:rPr>
              <a:t>Is there a reason </a:t>
            </a:r>
            <a:r>
              <a:rPr lang="en-GB" sz="3500">
                <a:effectLst/>
                <a:ea typeface="Calibri" panose="020F0502020204030204" pitchFamily="34" charset="0"/>
                <a:cs typeface="Noto Sans Symbols"/>
              </a:rPr>
              <a:t>she has never </a:t>
            </a:r>
            <a:r>
              <a:rPr lang="en-GB" sz="3500" dirty="0">
                <a:effectLst/>
                <a:ea typeface="Calibri" panose="020F0502020204030204" pitchFamily="34" charset="0"/>
                <a:cs typeface="Noto Sans Symbols"/>
              </a:rPr>
              <a:t>experienced racism or aggression by the local people? What do you think?</a:t>
            </a:r>
            <a:endParaRPr lang="it-IT" sz="3500" dirty="0">
              <a:effectLst/>
              <a:ea typeface="Noto Sans Symbols"/>
              <a:cs typeface="Noto Sans Symbols"/>
            </a:endParaRPr>
          </a:p>
          <a:p>
            <a:endParaRPr lang="it-IT" sz="1700" dirty="0"/>
          </a:p>
        </p:txBody>
      </p:sp>
    </p:spTree>
    <p:extLst>
      <p:ext uri="{BB962C8B-B14F-4D97-AF65-F5344CB8AC3E}">
        <p14:creationId xmlns:p14="http://schemas.microsoft.com/office/powerpoint/2010/main" val="776197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838</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Lesson Outcomes</vt:lpstr>
      <vt:lpstr>Agitu Gudeta</vt:lpstr>
      <vt:lpstr>Read and put in order</vt:lpstr>
      <vt:lpstr>The right order</vt:lpstr>
      <vt:lpstr>Watch!!</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snelling</dc:creator>
  <cp:lastModifiedBy>carolyn snelling</cp:lastModifiedBy>
  <cp:revision>21</cp:revision>
  <dcterms:created xsi:type="dcterms:W3CDTF">2021-03-22T12:10:55Z</dcterms:created>
  <dcterms:modified xsi:type="dcterms:W3CDTF">2021-06-29T09:37:47Z</dcterms:modified>
</cp:coreProperties>
</file>