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84" r:id="rId3"/>
    <p:sldId id="286" r:id="rId4"/>
    <p:sldId id="285" r:id="rId5"/>
    <p:sldId id="287" r:id="rId6"/>
    <p:sldId id="293" r:id="rId7"/>
    <p:sldId id="294" r:id="rId8"/>
    <p:sldId id="295" r:id="rId9"/>
    <p:sldId id="292"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halkduster" panose="03050602040202020205" pitchFamily="66" charset="77"/>
      <p:regular r:id="rId16"/>
    </p:embeddedFon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5OBEMbdNMUGHwBsv3mF/p3l3o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644F7-95ED-4178-9743-F6231567ADE2}">
  <a:tblStyle styleId="{F1B644F7-95ED-4178-9743-F6231567ADE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1"/>
    <p:restoredTop sz="94633"/>
  </p:normalViewPr>
  <p:slideViewPr>
    <p:cSldViewPr snapToGrid="0">
      <p:cViewPr varScale="1">
        <p:scale>
          <a:sx n="68" d="100"/>
          <a:sy n="68" d="100"/>
        </p:scale>
        <p:origin x="232" y="4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742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35000"/>
          </a:blip>
          <a:srcRect/>
          <a:tile tx="0" ty="0" sx="100000" sy="100000" flip="none" algn="tl"/>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AcCBqn2bjdc&amp;t=28s"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www.youtube.com/watch?v=AcCBqn2bjdc&amp;t=28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3" name="Google Shape;1063;p1"/>
          <p:cNvGrpSpPr/>
          <p:nvPr/>
        </p:nvGrpSpPr>
        <p:grpSpPr>
          <a:xfrm>
            <a:off x="-329674" y="-59376"/>
            <a:ext cx="12515851" cy="6923798"/>
            <a:chOff x="-329674" y="-51881"/>
            <a:chExt cx="12515851" cy="6923798"/>
          </a:xfrm>
        </p:grpSpPr>
        <p:sp>
          <p:nvSpPr>
            <p:cNvPr id="1064" name="Google Shape;1064;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83" name="Google Shape;1083;p1"/>
          <p:cNvGrpSpPr/>
          <p:nvPr/>
        </p:nvGrpSpPr>
        <p:grpSpPr>
          <a:xfrm>
            <a:off x="1669293" y="3893141"/>
            <a:ext cx="8845667" cy="1771275"/>
            <a:chOff x="1669293" y="3893141"/>
            <a:chExt cx="8845667" cy="1771275"/>
          </a:xfrm>
        </p:grpSpPr>
        <p:sp>
          <p:nvSpPr>
            <p:cNvPr id="1084" name="Google Shape;1084;p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5" name="Google Shape;1085;p1"/>
            <p:cNvSpPr/>
            <p:nvPr/>
          </p:nvSpPr>
          <p:spPr>
            <a:xfrm>
              <a:off x="1669293" y="3893141"/>
              <a:ext cx="8845667" cy="14202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6" name="Google Shape;1086;p1"/>
          <p:cNvSpPr txBox="1">
            <a:spLocks noGrp="1"/>
          </p:cNvSpPr>
          <p:nvPr>
            <p:ph type="ctrTitle"/>
          </p:nvPr>
        </p:nvSpPr>
        <p:spPr>
          <a:xfrm>
            <a:off x="1759236" y="3980237"/>
            <a:ext cx="8672295" cy="727748"/>
          </a:xfrm>
          <a:prstGeom prst="rect">
            <a:avLst/>
          </a:prstGeom>
          <a:solidFill>
            <a:srgbClr val="011893"/>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59"/>
              <a:buFont typeface="Calibri"/>
              <a:buNone/>
            </a:pPr>
            <a:r>
              <a:rPr lang="en-US" sz="3959" b="1" dirty="0">
                <a:solidFill>
                  <a:schemeClr val="lt1"/>
                </a:solidFill>
              </a:rPr>
              <a:t>Work	       		   </a:t>
            </a:r>
            <a:endParaRPr sz="3600" dirty="0">
              <a:solidFill>
                <a:schemeClr val="lt1"/>
              </a:solidFill>
            </a:endParaRPr>
          </a:p>
        </p:txBody>
      </p:sp>
      <p:sp>
        <p:nvSpPr>
          <p:cNvPr id="1087" name="Google Shape;1087;p1"/>
          <p:cNvSpPr txBox="1">
            <a:spLocks noGrp="1"/>
          </p:cNvSpPr>
          <p:nvPr>
            <p:ph type="subTitle" idx="1"/>
          </p:nvPr>
        </p:nvSpPr>
        <p:spPr>
          <a:xfrm>
            <a:off x="1759238" y="4707985"/>
            <a:ext cx="8664270" cy="727747"/>
          </a:xfrm>
          <a:prstGeom prst="rect">
            <a:avLst/>
          </a:prstGeom>
          <a:solidFill>
            <a:srgbClr val="011893"/>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000"/>
              <a:buNone/>
            </a:pPr>
            <a:r>
              <a:rPr lang="en-US" sz="4000" b="1" dirty="0">
                <a:solidFill>
                  <a:schemeClr val="lt1"/>
                </a:solidFill>
              </a:rPr>
              <a:t>The Gig Economy</a:t>
            </a:r>
            <a:endParaRPr sz="4000" b="1" dirty="0">
              <a:solidFill>
                <a:schemeClr val="lt1"/>
              </a:solidFill>
            </a:endParaRPr>
          </a:p>
        </p:txBody>
      </p:sp>
      <p:sp>
        <p:nvSpPr>
          <p:cNvPr id="1088" name="Google Shape;1088;p1"/>
          <p:cNvSpPr/>
          <p:nvPr/>
        </p:nvSpPr>
        <p:spPr>
          <a:xfrm>
            <a:off x="1668032" y="1179555"/>
            <a:ext cx="8850737" cy="2621445"/>
          </a:xfrm>
          <a:prstGeom prst="rect">
            <a:avLst/>
          </a:prstGeom>
          <a:solidFill>
            <a:schemeClr val="lt1"/>
          </a:solidFill>
          <a:ln w="9525"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9" name="Google Shape;1089;p1" descr="/var/folders/m0/g0d2gdqj3g1dby02qbwk7lnr0000gn/T/com.microsoft.Word/Content.MSO/6CB9C466.tmp"/>
          <p:cNvPicPr preferRelativeResize="0"/>
          <p:nvPr/>
        </p:nvPicPr>
        <p:blipFill rotWithShape="1">
          <a:blip r:embed="rId3">
            <a:alphaModFix/>
          </a:blip>
          <a:srcRect/>
          <a:stretch/>
        </p:blipFill>
        <p:spPr>
          <a:xfrm>
            <a:off x="2063778" y="1346402"/>
            <a:ext cx="8058701" cy="23024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DC78188-6E68-5549-9A66-D7FC3BED637A}"/>
              </a:ext>
            </a:extLst>
          </p:cNvPr>
          <p:cNvSpPr>
            <a:spLocks noGrp="1"/>
          </p:cNvSpPr>
          <p:nvPr>
            <p:ph type="title"/>
          </p:nvPr>
        </p:nvSpPr>
        <p:spPr>
          <a:xfrm>
            <a:off x="640080" y="325369"/>
            <a:ext cx="4368602" cy="1956841"/>
          </a:xfrm>
        </p:spPr>
        <p:txBody>
          <a:bodyPr anchor="b">
            <a:normAutofit/>
          </a:bodyPr>
          <a:lstStyle/>
          <a:p>
            <a:r>
              <a:rPr lang="en-US" sz="5400" b="1"/>
              <a:t>Learning Outcomes</a:t>
            </a:r>
          </a:p>
        </p:txBody>
      </p:sp>
      <p:sp>
        <p:nvSpPr>
          <p:cNvPr id="3" name="Text Placeholder 2">
            <a:extLst>
              <a:ext uri="{FF2B5EF4-FFF2-40B4-BE49-F238E27FC236}">
                <a16:creationId xmlns:a16="http://schemas.microsoft.com/office/drawing/2014/main" id="{697ADAE2-DCD7-D94A-BDAB-E078BEBEEECB}"/>
              </a:ext>
            </a:extLst>
          </p:cNvPr>
          <p:cNvSpPr>
            <a:spLocks noGrp="1"/>
          </p:cNvSpPr>
          <p:nvPr>
            <p:ph type="body" idx="1"/>
          </p:nvPr>
        </p:nvSpPr>
        <p:spPr>
          <a:xfrm>
            <a:off x="640080" y="2872899"/>
            <a:ext cx="4243589" cy="3320668"/>
          </a:xfrm>
        </p:spPr>
        <p:txBody>
          <a:bodyPr>
            <a:normAutofit/>
          </a:bodyPr>
          <a:lstStyle/>
          <a:p>
            <a:pPr marL="114300" indent="0">
              <a:lnSpc>
                <a:spcPct val="90000"/>
              </a:lnSpc>
              <a:buNone/>
            </a:pPr>
            <a:r>
              <a:rPr lang="en-GB" sz="2000" b="1"/>
              <a:t>By the end of the lesson, you will have: </a:t>
            </a:r>
          </a:p>
          <a:p>
            <a:pPr lvl="0">
              <a:lnSpc>
                <a:spcPct val="90000"/>
              </a:lnSpc>
            </a:pPr>
            <a:r>
              <a:rPr lang="en-GB" sz="2000"/>
              <a:t>discussed your experiences of the gig economy</a:t>
            </a:r>
          </a:p>
          <a:p>
            <a:pPr lvl="0">
              <a:lnSpc>
                <a:spcPct val="90000"/>
              </a:lnSpc>
            </a:pPr>
            <a:r>
              <a:rPr lang="en-GB" sz="2000"/>
              <a:t>watched a video explaining the key features of the Gig Economy  </a:t>
            </a:r>
          </a:p>
          <a:p>
            <a:pPr>
              <a:lnSpc>
                <a:spcPct val="90000"/>
              </a:lnSpc>
            </a:pPr>
            <a:r>
              <a:rPr lang="en-GB" sz="2000"/>
              <a:t>read about people’s experiences of working in the Gig Economy and considered the advantages and disadvantages </a:t>
            </a:r>
          </a:p>
          <a:p>
            <a:pPr>
              <a:lnSpc>
                <a:spcPct val="90000"/>
              </a:lnSpc>
            </a:pPr>
            <a:endParaRPr lang="en-US" sz="2000" b="1" kern="1200">
              <a:latin typeface="Calibri" panose="020F0502020204030204" pitchFamily="34" charset="0"/>
              <a:cs typeface="Calibri" panose="020F0502020204030204" pitchFamily="34" charset="0"/>
            </a:endParaRPr>
          </a:p>
        </p:txBody>
      </p:sp>
      <p:pic>
        <p:nvPicPr>
          <p:cNvPr id="2052" name="Picture 4" descr="Template, Layout, Website, Blog, Theme">
            <a:extLst>
              <a:ext uri="{FF2B5EF4-FFF2-40B4-BE49-F238E27FC236}">
                <a16:creationId xmlns:a16="http://schemas.microsoft.com/office/drawing/2014/main" id="{A15F4B0F-8806-EB4E-B92A-78B80380A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14" r="1703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4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7A3C-4EB1-B743-81D1-27825E9BAD7D}"/>
              </a:ext>
            </a:extLst>
          </p:cNvPr>
          <p:cNvSpPr>
            <a:spLocks noGrp="1"/>
          </p:cNvSpPr>
          <p:nvPr>
            <p:ph type="title"/>
          </p:nvPr>
        </p:nvSpPr>
        <p:spPr>
          <a:xfrm>
            <a:off x="0" y="274638"/>
            <a:ext cx="12192000" cy="972272"/>
          </a:xfrm>
        </p:spPr>
        <p:txBody>
          <a:bodyPr>
            <a:normAutofit/>
          </a:bodyPr>
          <a:lstStyle/>
          <a:p>
            <a:r>
              <a:rPr lang="en-US" sz="3800" b="1">
                <a:latin typeface="Calibri" panose="020F0502020204030204" pitchFamily="34" charset="0"/>
                <a:cs typeface="Calibri" panose="020F0502020204030204" pitchFamily="34" charset="0"/>
              </a:rPr>
              <a:t>Your Experiences</a:t>
            </a:r>
            <a:endParaRPr lang="en-US" sz="38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E520641-3DF5-7C47-9483-7948B1F68557}"/>
              </a:ext>
            </a:extLst>
          </p:cNvPr>
          <p:cNvSpPr>
            <a:spLocks noGrp="1"/>
          </p:cNvSpPr>
          <p:nvPr>
            <p:ph type="body" idx="1"/>
          </p:nvPr>
        </p:nvSpPr>
        <p:spPr>
          <a:xfrm>
            <a:off x="-1527469" y="2601727"/>
            <a:ext cx="15622548" cy="4256273"/>
          </a:xfrm>
        </p:spPr>
        <p:txBody>
          <a:bodyPr>
            <a:normAutofit/>
          </a:bodyPr>
          <a:lstStyle/>
          <a:p>
            <a:pPr marL="114300" indent="0" algn="ctr">
              <a:buNone/>
            </a:pPr>
            <a:r>
              <a:rPr lang="en-GB"/>
              <a:t>Look at the quote. Can you explain it? </a:t>
            </a:r>
            <a:endParaRPr lang="en-US" dirty="0">
              <a:latin typeface="Chalkduster" panose="03050602040202020205" pitchFamily="66" charset="77"/>
            </a:endParaRPr>
          </a:p>
        </p:txBody>
      </p:sp>
      <p:sp>
        <p:nvSpPr>
          <p:cNvPr id="4" name="Rounded Rectangular Callout 3">
            <a:extLst>
              <a:ext uri="{FF2B5EF4-FFF2-40B4-BE49-F238E27FC236}">
                <a16:creationId xmlns:a16="http://schemas.microsoft.com/office/drawing/2014/main" id="{2EEF1C2E-F6F1-DD49-84C0-52EADF916F1C}"/>
              </a:ext>
            </a:extLst>
          </p:cNvPr>
          <p:cNvSpPr/>
          <p:nvPr/>
        </p:nvSpPr>
        <p:spPr>
          <a:xfrm>
            <a:off x="1314450" y="1809750"/>
            <a:ext cx="10058399" cy="1428749"/>
          </a:xfrm>
          <a:prstGeom prst="wedgeRoundRectCallout">
            <a:avLst>
              <a:gd name="adj1" fmla="val -20454"/>
              <a:gd name="adj2" fmla="val 74379"/>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dirty="0">
                <a:solidFill>
                  <a:srgbClr val="050505"/>
                </a:solidFill>
                <a:effectLst/>
                <a:latin typeface="Arial" panose="020B0604020202020204" pitchFamily="34" charset="0"/>
                <a:ea typeface="Times New Roman" panose="02020603050405020304" pitchFamily="18" charset="0"/>
              </a:rPr>
              <a:t>"</a:t>
            </a:r>
            <a:r>
              <a:rPr lang="en-GB" sz="2400" b="1" dirty="0">
                <a:solidFill>
                  <a:srgbClr val="050505"/>
                </a:solidFill>
                <a:effectLst/>
                <a:latin typeface="Arial" panose="020B0604020202020204" pitchFamily="34" charset="0"/>
                <a:ea typeface="Times New Roman" panose="02020603050405020304" pitchFamily="18" charset="0"/>
              </a:rPr>
              <a:t>Uber</a:t>
            </a:r>
            <a:r>
              <a:rPr lang="en-GB" sz="2400" dirty="0">
                <a:solidFill>
                  <a:srgbClr val="050505"/>
                </a:solidFill>
                <a:effectLst/>
                <a:latin typeface="Arial" panose="020B0604020202020204" pitchFamily="34" charset="0"/>
                <a:ea typeface="Times New Roman" panose="02020603050405020304" pitchFamily="18" charset="0"/>
              </a:rPr>
              <a:t>, the world’s largest taxi company, owns no vehicles. </a:t>
            </a:r>
            <a:r>
              <a:rPr lang="en-GB" sz="2400" b="1" dirty="0">
                <a:solidFill>
                  <a:srgbClr val="050505"/>
                </a:solidFill>
                <a:effectLst/>
                <a:latin typeface="Arial" panose="020B0604020202020204" pitchFamily="34" charset="0"/>
                <a:ea typeface="Times New Roman" panose="02020603050405020304" pitchFamily="18" charset="0"/>
              </a:rPr>
              <a:t>Facebook</a:t>
            </a:r>
            <a:r>
              <a:rPr lang="en-GB" sz="2400" dirty="0">
                <a:solidFill>
                  <a:srgbClr val="050505"/>
                </a:solidFill>
                <a:effectLst/>
                <a:latin typeface="Arial" panose="020B0604020202020204" pitchFamily="34" charset="0"/>
                <a:ea typeface="Times New Roman" panose="02020603050405020304" pitchFamily="18" charset="0"/>
              </a:rPr>
              <a:t>, the world’s most popular media owner, creates no content. </a:t>
            </a:r>
            <a:r>
              <a:rPr lang="en-GB" sz="2400" b="1" dirty="0">
                <a:solidFill>
                  <a:srgbClr val="050505"/>
                </a:solidFill>
                <a:effectLst/>
                <a:latin typeface="Arial" panose="020B0604020202020204" pitchFamily="34" charset="0"/>
                <a:ea typeface="Times New Roman" panose="02020603050405020304" pitchFamily="18" charset="0"/>
              </a:rPr>
              <a:t>Alibaba,</a:t>
            </a:r>
            <a:r>
              <a:rPr lang="en-GB" sz="2400" dirty="0">
                <a:solidFill>
                  <a:srgbClr val="050505"/>
                </a:solidFill>
                <a:effectLst/>
                <a:latin typeface="Arial" panose="020B0604020202020204" pitchFamily="34" charset="0"/>
                <a:ea typeface="Times New Roman" panose="02020603050405020304" pitchFamily="18" charset="0"/>
              </a:rPr>
              <a:t> the most valuable retailer, has no inventory. And </a:t>
            </a:r>
            <a:r>
              <a:rPr lang="en-GB" sz="2400" b="1" dirty="0">
                <a:solidFill>
                  <a:srgbClr val="050505"/>
                </a:solidFill>
                <a:effectLst/>
                <a:latin typeface="Arial" panose="020B0604020202020204" pitchFamily="34" charset="0"/>
                <a:ea typeface="Times New Roman" panose="02020603050405020304" pitchFamily="18" charset="0"/>
              </a:rPr>
              <a:t>Airbnb,</a:t>
            </a:r>
            <a:r>
              <a:rPr lang="en-GB" sz="2400" dirty="0">
                <a:solidFill>
                  <a:srgbClr val="050505"/>
                </a:solidFill>
                <a:effectLst/>
                <a:latin typeface="Arial" panose="020B0604020202020204" pitchFamily="34" charset="0"/>
                <a:ea typeface="Times New Roman" panose="02020603050405020304" pitchFamily="18" charset="0"/>
              </a:rPr>
              <a:t> the world’s largest accommodation provider, owns no real estate."      Tom Goodwin</a:t>
            </a:r>
            <a:endParaRPr lang="en-GB" sz="24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263240F9-4357-504D-8BA8-6A467976C750}"/>
              </a:ext>
            </a:extLst>
          </p:cNvPr>
          <p:cNvSpPr/>
          <p:nvPr/>
        </p:nvSpPr>
        <p:spPr>
          <a:xfrm>
            <a:off x="857250" y="3975266"/>
            <a:ext cx="10907237" cy="2246769"/>
          </a:xfrm>
          <a:prstGeom prst="rect">
            <a:avLst/>
          </a:prstGeom>
        </p:spPr>
        <p:txBody>
          <a:bodyPr wrap="square">
            <a:spAutoFit/>
          </a:bodyPr>
          <a:lstStyle/>
          <a:p>
            <a:pPr fontAlgn="base"/>
            <a:r>
              <a:rPr lang="en-GB" sz="2800" dirty="0">
                <a:solidFill>
                  <a:srgbClr val="3F3F42"/>
                </a:solidFill>
                <a:latin typeface="Calibri" panose="020F0502020204030204" pitchFamily="34" charset="0"/>
                <a:ea typeface="Times New Roman" panose="02020603050405020304" pitchFamily="18" charset="0"/>
              </a:rPr>
              <a:t>What experience do you have of </a:t>
            </a:r>
            <a:r>
              <a:rPr lang="en-GB" sz="2800" b="1" dirty="0">
                <a:solidFill>
                  <a:srgbClr val="3F3F42"/>
                </a:solidFill>
                <a:latin typeface="Calibri" panose="020F0502020204030204" pitchFamily="34" charset="0"/>
                <a:ea typeface="Times New Roman" panose="02020603050405020304" pitchFamily="18" charset="0"/>
              </a:rPr>
              <a:t>Uber,</a:t>
            </a:r>
            <a:r>
              <a:rPr lang="en-GB" sz="2800" dirty="0">
                <a:solidFill>
                  <a:srgbClr val="3F3F42"/>
                </a:solidFill>
                <a:latin typeface="Calibri" panose="020F0502020204030204" pitchFamily="34" charset="0"/>
                <a:ea typeface="Times New Roman" panose="02020603050405020304" pitchFamily="18" charset="0"/>
              </a:rPr>
              <a:t> </a:t>
            </a:r>
            <a:r>
              <a:rPr lang="en-GB" sz="2800" b="1" dirty="0">
                <a:solidFill>
                  <a:srgbClr val="3F3F42"/>
                </a:solidFill>
                <a:latin typeface="Calibri" panose="020F0502020204030204" pitchFamily="34" charset="0"/>
                <a:ea typeface="Times New Roman" panose="02020603050405020304" pitchFamily="18" charset="0"/>
              </a:rPr>
              <a:t>Facebook,</a:t>
            </a:r>
            <a:r>
              <a:rPr lang="en-GB" sz="2800" dirty="0">
                <a:solidFill>
                  <a:srgbClr val="3F3F42"/>
                </a:solidFill>
                <a:latin typeface="Calibri" panose="020F0502020204030204" pitchFamily="34" charset="0"/>
                <a:ea typeface="Times New Roman" panose="02020603050405020304" pitchFamily="18" charset="0"/>
              </a:rPr>
              <a:t> </a:t>
            </a:r>
            <a:r>
              <a:rPr lang="en-GB" sz="2800" b="1" dirty="0">
                <a:solidFill>
                  <a:srgbClr val="3F3F42"/>
                </a:solidFill>
                <a:latin typeface="Calibri" panose="020F0502020204030204" pitchFamily="34" charset="0"/>
                <a:ea typeface="Times New Roman" panose="02020603050405020304" pitchFamily="18" charset="0"/>
              </a:rPr>
              <a:t>Alibaba </a:t>
            </a:r>
            <a:r>
              <a:rPr lang="en-GB" sz="2800" dirty="0">
                <a:solidFill>
                  <a:srgbClr val="3F3F42"/>
                </a:solidFill>
                <a:latin typeface="Calibri" panose="020F0502020204030204" pitchFamily="34" charset="0"/>
                <a:ea typeface="Times New Roman" panose="02020603050405020304" pitchFamily="18" charset="0"/>
              </a:rPr>
              <a:t>(or </a:t>
            </a:r>
            <a:r>
              <a:rPr lang="en-GB" sz="2800" b="1" dirty="0">
                <a:solidFill>
                  <a:srgbClr val="3F3F42"/>
                </a:solidFill>
                <a:latin typeface="Calibri" panose="020F0502020204030204" pitchFamily="34" charset="0"/>
                <a:ea typeface="Times New Roman" panose="02020603050405020304" pitchFamily="18" charset="0"/>
              </a:rPr>
              <a:t>Amazon</a:t>
            </a:r>
            <a:r>
              <a:rPr lang="en-GB" sz="2800" dirty="0">
                <a:solidFill>
                  <a:srgbClr val="3F3F42"/>
                </a:solidFill>
                <a:latin typeface="Calibri" panose="020F0502020204030204" pitchFamily="34" charset="0"/>
                <a:ea typeface="Times New Roman" panose="02020603050405020304" pitchFamily="18" charset="0"/>
              </a:rPr>
              <a:t>) or </a:t>
            </a:r>
            <a:r>
              <a:rPr lang="en-GB" sz="2800" b="1" dirty="0" err="1">
                <a:solidFill>
                  <a:srgbClr val="3F3F42"/>
                </a:solidFill>
                <a:latin typeface="Calibri" panose="020F0502020204030204" pitchFamily="34" charset="0"/>
                <a:ea typeface="Times New Roman" panose="02020603050405020304" pitchFamily="18" charset="0"/>
              </a:rPr>
              <a:t>AirbnB</a:t>
            </a:r>
            <a:r>
              <a:rPr lang="en-GB" sz="2800" dirty="0">
                <a:solidFill>
                  <a:srgbClr val="3F3F42"/>
                </a:solidFill>
                <a:latin typeface="Calibri" panose="020F0502020204030204" pitchFamily="34" charset="0"/>
                <a:ea typeface="Times New Roman" panose="02020603050405020304" pitchFamily="18" charset="0"/>
              </a:rPr>
              <a:t>?</a:t>
            </a:r>
            <a:endParaRPr lang="en-GB" sz="2800" dirty="0">
              <a:latin typeface="Times New Roman" panose="02020603050405020304" pitchFamily="18" charset="0"/>
              <a:ea typeface="Times New Roman" panose="02020603050405020304" pitchFamily="18" charset="0"/>
            </a:endParaRPr>
          </a:p>
          <a:p>
            <a:pPr fontAlgn="base"/>
            <a:r>
              <a:rPr lang="en-GB" sz="2800" dirty="0">
                <a:solidFill>
                  <a:srgbClr val="3F3F42"/>
                </a:solidFill>
                <a:latin typeface="Calibri" panose="020F0502020204030204" pitchFamily="34" charset="0"/>
                <a:ea typeface="Times New Roman" panose="02020603050405020304" pitchFamily="18" charset="0"/>
              </a:rPr>
              <a:t>Do you / have you used any of these companies? Has your experience been generally positive or negative? Do you know anyone who works for any of them?  Has their experience been generally positive or negative?</a:t>
            </a:r>
            <a:endParaRPr lang="en-GB" sz="28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4715A6CB-B67D-A045-B0EC-B3C967C59C23}"/>
              </a:ext>
            </a:extLst>
          </p:cNvPr>
          <p:cNvSpPr/>
          <p:nvPr/>
        </p:nvSpPr>
        <p:spPr>
          <a:xfrm>
            <a:off x="3208831" y="1005110"/>
            <a:ext cx="5774338" cy="523220"/>
          </a:xfrm>
          <a:prstGeom prst="rect">
            <a:avLst/>
          </a:prstGeom>
        </p:spPr>
        <p:txBody>
          <a:bodyPr wrap="none">
            <a:spAutoFit/>
          </a:bodyPr>
          <a:lstStyle/>
          <a:p>
            <a:r>
              <a:rPr lang="en-GB" sz="2800" dirty="0">
                <a:solidFill>
                  <a:srgbClr val="3F3F42"/>
                </a:solidFill>
                <a:latin typeface="Calibri" panose="020F0502020204030204" pitchFamily="34" charset="0"/>
                <a:ea typeface="Times New Roman" panose="02020603050405020304" pitchFamily="18" charset="0"/>
                <a:cs typeface="Times New Roman" panose="02020603050405020304" pitchFamily="18" charset="0"/>
              </a:rPr>
              <a:t>Look at the quote. Can you explain it? </a:t>
            </a:r>
            <a:endParaRPr lang="en-US" sz="2800" dirty="0"/>
          </a:p>
        </p:txBody>
      </p:sp>
    </p:spTree>
    <p:extLst>
      <p:ext uri="{BB962C8B-B14F-4D97-AF65-F5344CB8AC3E}">
        <p14:creationId xmlns:p14="http://schemas.microsoft.com/office/powerpoint/2010/main" val="67448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7A3C-4EB1-B743-81D1-27825E9BAD7D}"/>
              </a:ext>
            </a:extLst>
          </p:cNvPr>
          <p:cNvSpPr>
            <a:spLocks noGrp="1"/>
          </p:cNvSpPr>
          <p:nvPr>
            <p:ph type="title"/>
          </p:nvPr>
        </p:nvSpPr>
        <p:spPr/>
        <p:txBody>
          <a:bodyPr>
            <a:normAutofit/>
          </a:bodyPr>
          <a:lstStyle/>
          <a:p>
            <a:r>
              <a:rPr lang="en-US" dirty="0"/>
              <a:t>The Gig Economy</a:t>
            </a:r>
          </a:p>
        </p:txBody>
      </p:sp>
      <p:sp>
        <p:nvSpPr>
          <p:cNvPr id="5" name="Text Placeholder 4">
            <a:extLst>
              <a:ext uri="{FF2B5EF4-FFF2-40B4-BE49-F238E27FC236}">
                <a16:creationId xmlns:a16="http://schemas.microsoft.com/office/drawing/2014/main" id="{246BFCFB-7F4E-F145-B0B1-4BF6ABAD4A5A}"/>
              </a:ext>
            </a:extLst>
          </p:cNvPr>
          <p:cNvSpPr>
            <a:spLocks noGrp="1"/>
          </p:cNvSpPr>
          <p:nvPr>
            <p:ph type="body" idx="1"/>
          </p:nvPr>
        </p:nvSpPr>
        <p:spPr>
          <a:xfrm>
            <a:off x="609600" y="2057399"/>
            <a:ext cx="10972800" cy="4525963"/>
          </a:xfrm>
        </p:spPr>
        <p:txBody>
          <a:bodyPr/>
          <a:lstStyle/>
          <a:p>
            <a:pPr marL="114300" indent="0">
              <a:buNone/>
            </a:pPr>
            <a:r>
              <a:rPr lang="en-GB" sz="2800" dirty="0"/>
              <a:t>a  What do you know about the Gig Economy? Watch the video and fill in the gaps using the words in the box. </a:t>
            </a:r>
          </a:p>
          <a:p>
            <a:r>
              <a:rPr lang="en-GB" sz="2800" dirty="0"/>
              <a:t>A gig is a job for a ____________________ period of time. </a:t>
            </a:r>
          </a:p>
          <a:p>
            <a:r>
              <a:rPr lang="en-GB" sz="2800" dirty="0"/>
              <a:t>A gig economy is a free market system in which ___________ positions are common.</a:t>
            </a:r>
          </a:p>
          <a:p>
            <a:r>
              <a:rPr lang="en-GB" sz="2800" dirty="0"/>
              <a:t>Gig workers could be ____________________ photographers, handymen or dog walkers.</a:t>
            </a:r>
          </a:p>
          <a:p>
            <a:r>
              <a:rPr lang="en-GB" sz="2800" dirty="0"/>
              <a:t>Gig workers are not on a company’s ____________________. </a:t>
            </a:r>
          </a:p>
          <a:p>
            <a:pPr marL="114300" indent="0">
              <a:buNone/>
            </a:pPr>
            <a:endParaRPr lang="en-US" dirty="0"/>
          </a:p>
        </p:txBody>
      </p:sp>
      <p:graphicFrame>
        <p:nvGraphicFramePr>
          <p:cNvPr id="6" name="Table 5">
            <a:extLst>
              <a:ext uri="{FF2B5EF4-FFF2-40B4-BE49-F238E27FC236}">
                <a16:creationId xmlns:a16="http://schemas.microsoft.com/office/drawing/2014/main" id="{F27317C8-1B8F-504D-B8EA-A31832E4850C}"/>
              </a:ext>
            </a:extLst>
          </p:cNvPr>
          <p:cNvGraphicFramePr>
            <a:graphicFrameLocks noGrp="1"/>
          </p:cNvGraphicFramePr>
          <p:nvPr>
            <p:extLst>
              <p:ext uri="{D42A27DB-BD31-4B8C-83A1-F6EECF244321}">
                <p14:modId xmlns:p14="http://schemas.microsoft.com/office/powerpoint/2010/main" val="3257111679"/>
              </p:ext>
            </p:extLst>
          </p:nvPr>
        </p:nvGraphicFramePr>
        <p:xfrm>
          <a:off x="609600" y="1189037"/>
          <a:ext cx="11410950" cy="685800"/>
        </p:xfrm>
        <a:graphic>
          <a:graphicData uri="http://schemas.openxmlformats.org/drawingml/2006/table">
            <a:tbl>
              <a:tblPr firstRow="1" firstCol="1" bandRow="1">
                <a:tableStyleId>{F1B644F7-95ED-4178-9743-F6231567ADE2}</a:tableStyleId>
              </a:tblPr>
              <a:tblGrid>
                <a:gridCol w="11410950">
                  <a:extLst>
                    <a:ext uri="{9D8B030D-6E8A-4147-A177-3AD203B41FA5}">
                      <a16:colId xmlns:a16="http://schemas.microsoft.com/office/drawing/2014/main" val="3136121517"/>
                    </a:ext>
                  </a:extLst>
                </a:gridCol>
              </a:tblGrid>
              <a:tr h="396082">
                <a:tc>
                  <a:txBody>
                    <a:bodyPr/>
                    <a:lstStyle/>
                    <a:p>
                      <a:endParaRPr lang="en-GB" sz="2400" dirty="0">
                        <a:effectLst/>
                      </a:endParaRPr>
                    </a:p>
                    <a:p>
                      <a:r>
                        <a:rPr lang="en-GB" sz="2100" dirty="0">
                          <a:effectLst/>
                          <a:highlight>
                            <a:srgbClr val="000000"/>
                          </a:highlight>
                        </a:rPr>
                        <a:t>insurance     waiters     permanent     specified     temporary     accountants     payroll     unspecified</a:t>
                      </a:r>
                      <a:endParaRPr lang="en-GB" sz="2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27959315"/>
                  </a:ext>
                </a:extLst>
              </a:tr>
            </a:tbl>
          </a:graphicData>
        </a:graphic>
      </p:graphicFrame>
      <p:pic>
        <p:nvPicPr>
          <p:cNvPr id="8" name="Picture 7" descr="A screenshot of a computer&#10;&#10;Description automatically generated with low confidence">
            <a:hlinkClick r:id="rId2"/>
            <a:extLst>
              <a:ext uri="{FF2B5EF4-FFF2-40B4-BE49-F238E27FC236}">
                <a16:creationId xmlns:a16="http://schemas.microsoft.com/office/drawing/2014/main" id="{BC35AC19-ADD1-BB4A-91CF-5EFA93EF3C5D}"/>
              </a:ext>
            </a:extLst>
          </p:cNvPr>
          <p:cNvPicPr>
            <a:picLocks noChangeAspect="1"/>
          </p:cNvPicPr>
          <p:nvPr/>
        </p:nvPicPr>
        <p:blipFill rotWithShape="1">
          <a:blip r:embed="rId3"/>
          <a:srcRect l="16667" t="24167" r="1736" b="17338"/>
          <a:stretch/>
        </p:blipFill>
        <p:spPr>
          <a:xfrm>
            <a:off x="8534106" y="4887913"/>
            <a:ext cx="3486444" cy="1562100"/>
          </a:xfrm>
          <a:prstGeom prst="rect">
            <a:avLst/>
          </a:prstGeom>
        </p:spPr>
      </p:pic>
    </p:spTree>
    <p:extLst>
      <p:ext uri="{BB962C8B-B14F-4D97-AF65-F5344CB8AC3E}">
        <p14:creationId xmlns:p14="http://schemas.microsoft.com/office/powerpoint/2010/main" val="299284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EE9BC2-8168-6C45-8C8D-9F6C38681C9D}"/>
              </a:ext>
            </a:extLst>
          </p:cNvPr>
          <p:cNvSpPr>
            <a:spLocks noGrp="1"/>
          </p:cNvSpPr>
          <p:nvPr>
            <p:ph type="title"/>
          </p:nvPr>
        </p:nvSpPr>
        <p:spPr>
          <a:xfrm>
            <a:off x="572494" y="1189352"/>
            <a:ext cx="11047013" cy="812704"/>
          </a:xfrm>
        </p:spPr>
        <p:txBody>
          <a:bodyPr anchor="b">
            <a:normAutofit fontScale="90000"/>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n-US" altLang="en-US" sz="32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b  Look at the statements below. Circle the best option. Watch the video to check your answers. </a:t>
            </a:r>
            <a:endParaRPr kumimoji="0" lang="en-US" altLang="en-US" sz="32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endParaRPr kumimoji="0" lang="en-US" altLang="en-US" sz="4200" b="0" i="0" u="none" strike="noStrike" cap="none" normalizeH="0" baseline="0" dirty="0">
              <a:ln>
                <a:noFill/>
              </a:ln>
              <a:effectLst/>
              <a:latin typeface="Arial" panose="020B0604020202020204" pitchFamily="34" charset="0"/>
            </a:endParaRPr>
          </a:p>
        </p:txBody>
      </p:sp>
      <p:sp>
        <p:nvSpPr>
          <p:cNvPr id="7" name="Text Placeholder 6">
            <a:extLst>
              <a:ext uri="{FF2B5EF4-FFF2-40B4-BE49-F238E27FC236}">
                <a16:creationId xmlns:a16="http://schemas.microsoft.com/office/drawing/2014/main" id="{B53F3CA5-9A2E-594D-AE59-EF5C815B6204}"/>
              </a:ext>
            </a:extLst>
          </p:cNvPr>
          <p:cNvSpPr>
            <a:spLocks noGrp="1"/>
          </p:cNvSpPr>
          <p:nvPr>
            <p:ph type="body" idx="1"/>
          </p:nvPr>
        </p:nvSpPr>
        <p:spPr>
          <a:xfrm>
            <a:off x="3843564" y="1595704"/>
            <a:ext cx="8081736" cy="2633396"/>
          </a:xfrm>
        </p:spPr>
        <p:txBody>
          <a:bodyPr anchor="t">
            <a:normAutofit/>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don’t have to pay for any training. </a:t>
            </a:r>
            <a:endParaRPr kumimoji="0" lang="en-US" altLang="en-US"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have an improved work-life balance.</a:t>
            </a:r>
            <a:endParaRPr kumimoji="0" lang="en-US" altLang="en-US"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only do the work they are really interested in.</a:t>
            </a:r>
            <a:endParaRPr kumimoji="0" lang="en-US" altLang="en-US"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don’t need to provide office space.</a:t>
            </a:r>
            <a:endParaRPr kumimoji="0" lang="en-US" altLang="en-US"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don’t get any sickness or retirement benefits.</a:t>
            </a:r>
            <a:endParaRPr kumimoji="0" lang="en-US" altLang="en-US"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have to pay for their own equipment. </a:t>
            </a:r>
            <a:endParaRPr kumimoji="0" lang="en-US" altLang="en-US"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000" b="1"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Employers / workers</a:t>
            </a:r>
            <a:r>
              <a:rPr kumimoji="0" lang="en-US" altLang="en-US" sz="2000" b="0" i="0" u="none" strike="noStrike" cap="none" normalizeH="0" baseline="0" dirty="0">
                <a:ln>
                  <a:noFill/>
                </a:ln>
                <a:effectLst/>
                <a:latin typeface="Tahoma" panose="020B0604030504040204" pitchFamily="34" charset="0"/>
                <a:ea typeface="Times New Roman" panose="02020603050405020304" pitchFamily="18" charset="0"/>
                <a:cs typeface="Arial" panose="020B0604020202020204" pitchFamily="34" charset="0"/>
              </a:rPr>
              <a:t> can work from anywhere in the world.</a:t>
            </a:r>
            <a:endParaRPr kumimoji="0" lang="en-US" altLang="en-US" sz="2000" b="0" i="0" u="none" strike="noStrike" cap="none" normalizeH="0" baseline="0" dirty="0">
              <a:ln>
                <a:noFill/>
              </a:ln>
              <a:effectLst/>
              <a:latin typeface="Arial" panose="020B0604020202020204" pitchFamily="34" charset="0"/>
            </a:endParaRPr>
          </a:p>
        </p:txBody>
      </p:sp>
      <p:pic>
        <p:nvPicPr>
          <p:cNvPr id="4100" name="Picture 14" descr="Communication, Internet">
            <a:extLst>
              <a:ext uri="{FF2B5EF4-FFF2-40B4-BE49-F238E27FC236}">
                <a16:creationId xmlns:a16="http://schemas.microsoft.com/office/drawing/2014/main" id="{F8E24B91-3E3B-1743-8005-A83FB8018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75" r="21399"/>
          <a:stretch/>
        </p:blipFill>
        <p:spPr bwMode="auto">
          <a:xfrm>
            <a:off x="266700" y="1351205"/>
            <a:ext cx="2943134" cy="3122394"/>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2D6D639B-5A52-B846-BDB0-FA720852CCD1}"/>
              </a:ext>
            </a:extLst>
          </p:cNvPr>
          <p:cNvSpPr>
            <a:spLocks noChangeArrowheads="1"/>
          </p:cNvSpPr>
          <p:nvPr/>
        </p:nvSpPr>
        <p:spPr bwMode="auto">
          <a:xfrm>
            <a:off x="900430" y="29283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a16="http://schemas.microsoft.com/office/drawing/2014/main" id="{C5860C89-5451-144B-B359-A9C46FD2258E}"/>
              </a:ext>
            </a:extLst>
          </p:cNvPr>
          <p:cNvSpPr/>
          <p:nvPr/>
        </p:nvSpPr>
        <p:spPr>
          <a:xfrm>
            <a:off x="3948429" y="4131987"/>
            <a:ext cx="7671077" cy="2492990"/>
          </a:xfrm>
          <a:prstGeom prst="rect">
            <a:avLst/>
          </a:prstGeom>
        </p:spPr>
        <p:txBody>
          <a:bodyPr wrap="square">
            <a:spAutoFit/>
          </a:bodyPr>
          <a:lstStyle/>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Employers </a:t>
            </a:r>
            <a:r>
              <a:rPr lang="en-US" altLang="en-US" sz="2000" dirty="0">
                <a:latin typeface="Tahoma" panose="020B0604030504040204" pitchFamily="34" charset="0"/>
                <a:ea typeface="Times New Roman" panose="02020603050405020304" pitchFamily="18" charset="0"/>
                <a:cs typeface="Arial" panose="020B0604020202020204" pitchFamily="34" charset="0"/>
              </a:rPr>
              <a:t>don’t have to pay for any training. </a:t>
            </a:r>
            <a:endParaRPr lang="en-US" altLang="en-US" sz="2000" dirty="0"/>
          </a:p>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Workers</a:t>
            </a:r>
            <a:r>
              <a:rPr lang="en-US" altLang="en-US" sz="2000" dirty="0">
                <a:latin typeface="Tahoma" panose="020B0604030504040204" pitchFamily="34" charset="0"/>
                <a:ea typeface="Times New Roman" panose="02020603050405020304" pitchFamily="18" charset="0"/>
                <a:cs typeface="Arial" panose="020B0604020202020204" pitchFamily="34" charset="0"/>
              </a:rPr>
              <a:t> have an improved work-life balance.</a:t>
            </a:r>
            <a:endParaRPr lang="en-US" altLang="en-US" sz="2000" dirty="0"/>
          </a:p>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Workers</a:t>
            </a:r>
            <a:r>
              <a:rPr lang="en-US" altLang="en-US" sz="2000" dirty="0">
                <a:latin typeface="Tahoma" panose="020B0604030504040204" pitchFamily="34" charset="0"/>
                <a:ea typeface="Times New Roman" panose="02020603050405020304" pitchFamily="18" charset="0"/>
                <a:cs typeface="Arial" panose="020B0604020202020204" pitchFamily="34" charset="0"/>
              </a:rPr>
              <a:t> only do the work they are really interested in.</a:t>
            </a:r>
            <a:endParaRPr lang="en-US" altLang="en-US" sz="2000" dirty="0"/>
          </a:p>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Employers </a:t>
            </a:r>
            <a:r>
              <a:rPr lang="en-US" altLang="en-US" sz="2000" dirty="0">
                <a:latin typeface="Tahoma" panose="020B0604030504040204" pitchFamily="34" charset="0"/>
                <a:ea typeface="Times New Roman" panose="02020603050405020304" pitchFamily="18" charset="0"/>
                <a:cs typeface="Arial" panose="020B0604020202020204" pitchFamily="34" charset="0"/>
              </a:rPr>
              <a:t>don’t need to provide office space.</a:t>
            </a:r>
            <a:endParaRPr lang="en-US" altLang="en-US" sz="2000" dirty="0"/>
          </a:p>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Workers</a:t>
            </a:r>
            <a:r>
              <a:rPr lang="en-US" altLang="en-US" sz="2000" dirty="0">
                <a:latin typeface="Tahoma" panose="020B0604030504040204" pitchFamily="34" charset="0"/>
                <a:ea typeface="Times New Roman" panose="02020603050405020304" pitchFamily="18" charset="0"/>
                <a:cs typeface="Arial" panose="020B0604020202020204" pitchFamily="34" charset="0"/>
              </a:rPr>
              <a:t> don’t get any sickness or retirement benefits.</a:t>
            </a:r>
            <a:endParaRPr lang="en-US" altLang="en-US" sz="2000" dirty="0"/>
          </a:p>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Workers</a:t>
            </a:r>
            <a:r>
              <a:rPr lang="en-US" altLang="en-US" sz="2000" dirty="0">
                <a:latin typeface="Tahoma" panose="020B0604030504040204" pitchFamily="34" charset="0"/>
                <a:ea typeface="Times New Roman" panose="02020603050405020304" pitchFamily="18" charset="0"/>
                <a:cs typeface="Arial" panose="020B0604020202020204" pitchFamily="34" charset="0"/>
              </a:rPr>
              <a:t> have to pay for their own equipment. </a:t>
            </a:r>
            <a:endParaRPr lang="en-US" altLang="en-US" sz="2000" dirty="0"/>
          </a:p>
          <a:p>
            <a:pPr lvl="0" eaLnBrk="0" fontAlgn="base" hangingPunct="0">
              <a:lnSpc>
                <a:spcPct val="90000"/>
              </a:lnSpc>
              <a:spcBef>
                <a:spcPct val="0"/>
              </a:spcBef>
              <a:spcAft>
                <a:spcPts val="600"/>
              </a:spcAft>
              <a:buClrTx/>
            </a:pPr>
            <a:r>
              <a:rPr lang="en-US" altLang="en-US" sz="2000" b="1" dirty="0">
                <a:latin typeface="Tahoma" panose="020B0604030504040204" pitchFamily="34" charset="0"/>
                <a:ea typeface="Times New Roman" panose="02020603050405020304" pitchFamily="18" charset="0"/>
                <a:cs typeface="Arial" panose="020B0604020202020204" pitchFamily="34" charset="0"/>
              </a:rPr>
              <a:t>Workers</a:t>
            </a:r>
            <a:r>
              <a:rPr lang="en-US" altLang="en-US" sz="2000" dirty="0">
                <a:latin typeface="Tahoma" panose="020B0604030504040204" pitchFamily="34" charset="0"/>
                <a:ea typeface="Times New Roman" panose="02020603050405020304" pitchFamily="18" charset="0"/>
                <a:cs typeface="Arial" panose="020B0604020202020204" pitchFamily="34" charset="0"/>
              </a:rPr>
              <a:t> can work from anywhere in the world.</a:t>
            </a:r>
            <a:endParaRPr lang="en-US" altLang="en-US" sz="2000" dirty="0">
              <a:latin typeface="Arial" panose="020B0604020202020204" pitchFamily="34" charset="0"/>
            </a:endParaRPr>
          </a:p>
        </p:txBody>
      </p:sp>
      <p:pic>
        <p:nvPicPr>
          <p:cNvPr id="17" name="Picture 16" descr="A screenshot of a computer&#10;&#10;Description automatically generated with low confidence">
            <a:hlinkClick r:id="rId4"/>
            <a:extLst>
              <a:ext uri="{FF2B5EF4-FFF2-40B4-BE49-F238E27FC236}">
                <a16:creationId xmlns:a16="http://schemas.microsoft.com/office/drawing/2014/main" id="{25127F48-ED4E-9E47-BB13-F035AC6D3487}"/>
              </a:ext>
            </a:extLst>
          </p:cNvPr>
          <p:cNvPicPr>
            <a:picLocks noChangeAspect="1"/>
          </p:cNvPicPr>
          <p:nvPr/>
        </p:nvPicPr>
        <p:blipFill rotWithShape="1">
          <a:blip r:embed="rId5"/>
          <a:srcRect l="16667" t="24167" r="1736" b="17338"/>
          <a:stretch/>
        </p:blipFill>
        <p:spPr>
          <a:xfrm>
            <a:off x="357120" y="4696138"/>
            <a:ext cx="3486444" cy="1562100"/>
          </a:xfrm>
          <a:prstGeom prst="rect">
            <a:avLst/>
          </a:prstGeom>
        </p:spPr>
      </p:pic>
    </p:spTree>
    <p:extLst>
      <p:ext uri="{BB962C8B-B14F-4D97-AF65-F5344CB8AC3E}">
        <p14:creationId xmlns:p14="http://schemas.microsoft.com/office/powerpoint/2010/main" val="18794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7A3C-4EB1-B743-81D1-27825E9BAD7D}"/>
              </a:ext>
            </a:extLst>
          </p:cNvPr>
          <p:cNvSpPr>
            <a:spLocks noGrp="1"/>
          </p:cNvSpPr>
          <p:nvPr>
            <p:ph type="title"/>
          </p:nvPr>
        </p:nvSpPr>
        <p:spPr>
          <a:xfrm>
            <a:off x="640080" y="325369"/>
            <a:ext cx="4368602" cy="1956841"/>
          </a:xfrm>
        </p:spPr>
        <p:txBody>
          <a:bodyPr anchor="b">
            <a:normAutofit/>
          </a:bodyPr>
          <a:lstStyle/>
          <a:p>
            <a:r>
              <a:rPr lang="en-US" sz="5000" b="1">
                <a:latin typeface="Calibri" panose="020F0502020204030204" pitchFamily="34" charset="0"/>
                <a:cs typeface="Calibri" panose="020F0502020204030204" pitchFamily="34" charset="0"/>
              </a:rPr>
              <a:t>Working in the Gig Economy</a:t>
            </a:r>
          </a:p>
        </p:txBody>
      </p:sp>
      <p:sp>
        <p:nvSpPr>
          <p:cNvPr id="7" name="Text Placeholder 6">
            <a:extLst>
              <a:ext uri="{FF2B5EF4-FFF2-40B4-BE49-F238E27FC236}">
                <a16:creationId xmlns:a16="http://schemas.microsoft.com/office/drawing/2014/main" id="{4E800D7A-36F6-B148-AB5D-431A657147F1}"/>
              </a:ext>
            </a:extLst>
          </p:cNvPr>
          <p:cNvSpPr>
            <a:spLocks noGrp="1"/>
          </p:cNvSpPr>
          <p:nvPr>
            <p:ph type="body" idx="1"/>
          </p:nvPr>
        </p:nvSpPr>
        <p:spPr>
          <a:xfrm>
            <a:off x="640080" y="2872899"/>
            <a:ext cx="4243589" cy="3320668"/>
          </a:xfrm>
        </p:spPr>
        <p:txBody>
          <a:bodyPr>
            <a:normAutofit/>
          </a:bodyPr>
          <a:lstStyle/>
          <a:p>
            <a:pPr marL="114300" indent="0">
              <a:buNone/>
            </a:pPr>
            <a:r>
              <a:rPr lang="en-GB" sz="2200"/>
              <a:t>a </a:t>
            </a:r>
            <a:r>
              <a:rPr lang="en-GB" sz="2200" b="1"/>
              <a:t> </a:t>
            </a:r>
            <a:r>
              <a:rPr lang="en-GB" sz="2200"/>
              <a:t>Read the case study your teacher gives you.  Is the person you are reading about generally positive or negative about working in the Gig Economy? What are their future plans? Why?</a:t>
            </a:r>
          </a:p>
          <a:p>
            <a:pPr marL="114300" indent="0">
              <a:buNone/>
            </a:pPr>
            <a:r>
              <a:rPr lang="en-GB" sz="2200"/>
              <a:t>Note the advantages and disadvantages they mention in the table. </a:t>
            </a:r>
          </a:p>
          <a:p>
            <a:endParaRPr lang="en-US" sz="2200"/>
          </a:p>
        </p:txBody>
      </p:sp>
      <p:pic>
        <p:nvPicPr>
          <p:cNvPr id="6148" name="Picture 4" descr="Tools, Equipment, Handy Man, Repair, Maintenance, House">
            <a:extLst>
              <a:ext uri="{FF2B5EF4-FFF2-40B4-BE49-F238E27FC236}">
                <a16:creationId xmlns:a16="http://schemas.microsoft.com/office/drawing/2014/main" id="{64CCE18B-156A-3146-A2F1-5E7262A26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2"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14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FC7A3C-4EB1-B743-81D1-27825E9BAD7D}"/>
              </a:ext>
            </a:extLst>
          </p:cNvPr>
          <p:cNvSpPr>
            <a:spLocks noGrp="1"/>
          </p:cNvSpPr>
          <p:nvPr>
            <p:ph type="title"/>
          </p:nvPr>
        </p:nvSpPr>
        <p:spPr>
          <a:xfrm>
            <a:off x="804672" y="1412489"/>
            <a:ext cx="2871095" cy="2127124"/>
          </a:xfrm>
        </p:spPr>
        <p:txBody>
          <a:bodyPr vert="horz" lIns="91440" tIns="45720" rIns="91440" bIns="45720" rtlCol="0" anchor="t">
            <a:normAutofit/>
          </a:bodyPr>
          <a:lstStyle/>
          <a:p>
            <a:pPr algn="l">
              <a:lnSpc>
                <a:spcPct val="90000"/>
              </a:lnSpc>
              <a:spcBef>
                <a:spcPct val="0"/>
              </a:spcBef>
            </a:pPr>
            <a:r>
              <a:rPr lang="en-US" sz="3600" b="1" kern="1200">
                <a:solidFill>
                  <a:schemeClr val="bg1"/>
                </a:solidFill>
                <a:latin typeface="+mj-lt"/>
                <a:ea typeface="+mj-ea"/>
                <a:cs typeface="+mj-cs"/>
              </a:rPr>
              <a:t>Working in the Gig Economy</a:t>
            </a:r>
            <a:br>
              <a:rPr lang="en-US" sz="3600" b="1" kern="1200">
                <a:solidFill>
                  <a:schemeClr val="bg1"/>
                </a:solidFill>
                <a:latin typeface="+mj-lt"/>
                <a:ea typeface="+mj-ea"/>
                <a:cs typeface="+mj-cs"/>
              </a:rPr>
            </a:br>
            <a:r>
              <a:rPr lang="en-US" sz="3600" b="1" kern="1200">
                <a:solidFill>
                  <a:schemeClr val="bg1"/>
                </a:solidFill>
                <a:latin typeface="+mj-lt"/>
                <a:ea typeface="+mj-ea"/>
                <a:cs typeface="+mj-cs"/>
              </a:rPr>
              <a:t>Pedrag</a:t>
            </a:r>
          </a:p>
        </p:txBody>
      </p:sp>
      <p:sp>
        <p:nvSpPr>
          <p:cNvPr id="7" name="Text Placeholder 6">
            <a:extLst>
              <a:ext uri="{FF2B5EF4-FFF2-40B4-BE49-F238E27FC236}">
                <a16:creationId xmlns:a16="http://schemas.microsoft.com/office/drawing/2014/main" id="{4E800D7A-36F6-B148-AB5D-431A657147F1}"/>
              </a:ext>
            </a:extLst>
          </p:cNvPr>
          <p:cNvSpPr>
            <a:spLocks noGrp="1"/>
          </p:cNvSpPr>
          <p:nvPr>
            <p:ph type="body" idx="1"/>
          </p:nvPr>
        </p:nvSpPr>
        <p:spPr>
          <a:xfrm>
            <a:off x="4421332" y="1412489"/>
            <a:ext cx="3703741" cy="4363844"/>
          </a:xfrm>
        </p:spPr>
        <p:txBody>
          <a:bodyPr vert="horz" lIns="91440" tIns="45720" rIns="91440" bIns="45720" rtlCol="0">
            <a:normAutofit/>
          </a:bodyPr>
          <a:lstStyle/>
          <a:p>
            <a:pPr marL="0" indent="0">
              <a:lnSpc>
                <a:spcPct val="90000"/>
              </a:lnSpc>
              <a:buNone/>
            </a:pPr>
            <a:r>
              <a:rPr lang="en-US" sz="2400" b="1" kern="1200" dirty="0">
                <a:solidFill>
                  <a:schemeClr val="bg1"/>
                </a:solidFill>
                <a:latin typeface="+mn-lt"/>
                <a:ea typeface="+mn-ea"/>
                <a:cs typeface="+mn-cs"/>
              </a:rPr>
              <a:t>Advantages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flexible – can work whenever he wants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no boss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pays less tax now than he did before</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has learnt a lot of new skills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plenty of work </a:t>
            </a:r>
          </a:p>
          <a:p>
            <a:pPr indent="-228600">
              <a:lnSpc>
                <a:spcPct val="90000"/>
              </a:lnSpc>
              <a:buFont typeface="Arial" panose="020B0604020202020204" pitchFamily="34" charset="0"/>
              <a:buChar char="•"/>
            </a:pPr>
            <a:endParaRPr lang="en-US" sz="2000" kern="1200" dirty="0">
              <a:solidFill>
                <a:schemeClr val="tx1"/>
              </a:solidFill>
              <a:latin typeface="+mn-lt"/>
              <a:ea typeface="+mn-ea"/>
              <a:cs typeface="+mn-cs"/>
            </a:endParaRPr>
          </a:p>
        </p:txBody>
      </p:sp>
      <p:sp>
        <p:nvSpPr>
          <p:cNvPr id="5" name="Text Placeholder 6">
            <a:extLst>
              <a:ext uri="{FF2B5EF4-FFF2-40B4-BE49-F238E27FC236}">
                <a16:creationId xmlns:a16="http://schemas.microsoft.com/office/drawing/2014/main" id="{1E276DAC-D2D5-A443-AF5D-8398BCB86EA0}"/>
              </a:ext>
            </a:extLst>
          </p:cNvPr>
          <p:cNvSpPr txBox="1">
            <a:spLocks/>
          </p:cNvSpPr>
          <p:nvPr/>
        </p:nvSpPr>
        <p:spPr>
          <a:xfrm>
            <a:off x="8451604" y="1412489"/>
            <a:ext cx="2926080" cy="4363844"/>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90000"/>
              </a:lnSpc>
              <a:buNone/>
            </a:pPr>
            <a:r>
              <a:rPr lang="en-US" sz="2400" b="1" kern="1200" dirty="0">
                <a:solidFill>
                  <a:schemeClr val="bg1"/>
                </a:solidFill>
                <a:latin typeface="+mn-lt"/>
                <a:ea typeface="+mn-ea"/>
                <a:cs typeface="+mn-cs"/>
              </a:rPr>
              <a:t>Disadvantages</a:t>
            </a:r>
          </a:p>
          <a:p>
            <a:pPr marL="279400" indent="-223838">
              <a:lnSpc>
                <a:spcPct val="90000"/>
              </a:lnSpc>
              <a:buFont typeface="Arial" panose="020B0604020202020204" pitchFamily="34" charset="0"/>
              <a:buChar char="•"/>
            </a:pPr>
            <a:r>
              <a:rPr lang="en-US" sz="2400" kern="1200" dirty="0">
                <a:solidFill>
                  <a:schemeClr val="bg1"/>
                </a:solidFill>
                <a:latin typeface="+mn-lt"/>
                <a:ea typeface="+mn-ea"/>
                <a:cs typeface="+mn-cs"/>
              </a:rPr>
              <a:t>has to organise his own tax</a:t>
            </a:r>
          </a:p>
          <a:p>
            <a:pPr marL="279400" indent="-223838">
              <a:lnSpc>
                <a:spcPct val="90000"/>
              </a:lnSpc>
              <a:buFont typeface="Arial" panose="020B0604020202020204" pitchFamily="34" charset="0"/>
              <a:buChar char="•"/>
            </a:pPr>
            <a:r>
              <a:rPr lang="en-US" sz="2400" kern="1200" dirty="0">
                <a:solidFill>
                  <a:schemeClr val="bg1"/>
                </a:solidFill>
                <a:latin typeface="+mn-lt"/>
                <a:ea typeface="+mn-ea"/>
                <a:cs typeface="+mn-cs"/>
              </a:rPr>
              <a:t>no paid holiday or sick pay</a:t>
            </a:r>
          </a:p>
          <a:p>
            <a:pPr indent="-228600">
              <a:lnSpc>
                <a:spcPct val="90000"/>
              </a:lnSpc>
              <a:buFont typeface="Arial" panose="020B0604020202020204" pitchFamily="34" charset="0"/>
              <a:buChar char="•"/>
            </a:pPr>
            <a:endParaRPr lang="en-US" sz="2000" kern="1200" dirty="0">
              <a:solidFill>
                <a:schemeClr val="tx1"/>
              </a:solidFill>
              <a:latin typeface="+mn-lt"/>
              <a:ea typeface="+mn-ea"/>
              <a:cs typeface="+mn-cs"/>
            </a:endParaRPr>
          </a:p>
        </p:txBody>
      </p:sp>
    </p:spTree>
    <p:extLst>
      <p:ext uri="{BB962C8B-B14F-4D97-AF65-F5344CB8AC3E}">
        <p14:creationId xmlns:p14="http://schemas.microsoft.com/office/powerpoint/2010/main" val="2402623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FC7A3C-4EB1-B743-81D1-27825E9BAD7D}"/>
              </a:ext>
            </a:extLst>
          </p:cNvPr>
          <p:cNvSpPr>
            <a:spLocks noGrp="1"/>
          </p:cNvSpPr>
          <p:nvPr>
            <p:ph type="title"/>
          </p:nvPr>
        </p:nvSpPr>
        <p:spPr>
          <a:xfrm>
            <a:off x="804672" y="1412489"/>
            <a:ext cx="2871095" cy="2127124"/>
          </a:xfrm>
        </p:spPr>
        <p:txBody>
          <a:bodyPr vert="horz" lIns="91440" tIns="45720" rIns="91440" bIns="45720" rtlCol="0" anchor="t">
            <a:normAutofit/>
          </a:bodyPr>
          <a:lstStyle/>
          <a:p>
            <a:pPr algn="l">
              <a:lnSpc>
                <a:spcPct val="90000"/>
              </a:lnSpc>
              <a:spcBef>
                <a:spcPct val="0"/>
              </a:spcBef>
            </a:pPr>
            <a:r>
              <a:rPr lang="en-US" sz="3600" b="1" kern="1200" dirty="0">
                <a:solidFill>
                  <a:schemeClr val="bg1"/>
                </a:solidFill>
                <a:latin typeface="+mj-lt"/>
                <a:ea typeface="+mj-ea"/>
                <a:cs typeface="+mj-cs"/>
              </a:rPr>
              <a:t>Working in the Gig Economy</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Gabriella</a:t>
            </a:r>
          </a:p>
        </p:txBody>
      </p:sp>
      <p:sp>
        <p:nvSpPr>
          <p:cNvPr id="7" name="Text Placeholder 6">
            <a:extLst>
              <a:ext uri="{FF2B5EF4-FFF2-40B4-BE49-F238E27FC236}">
                <a16:creationId xmlns:a16="http://schemas.microsoft.com/office/drawing/2014/main" id="{4E800D7A-36F6-B148-AB5D-431A657147F1}"/>
              </a:ext>
            </a:extLst>
          </p:cNvPr>
          <p:cNvSpPr>
            <a:spLocks noGrp="1"/>
          </p:cNvSpPr>
          <p:nvPr>
            <p:ph type="body" idx="1"/>
          </p:nvPr>
        </p:nvSpPr>
        <p:spPr>
          <a:xfrm>
            <a:off x="4256033" y="1415278"/>
            <a:ext cx="3173467" cy="4363844"/>
          </a:xfrm>
        </p:spPr>
        <p:txBody>
          <a:bodyPr vert="horz" lIns="91440" tIns="45720" rIns="91440" bIns="45720" rtlCol="0">
            <a:normAutofit/>
          </a:bodyPr>
          <a:lstStyle/>
          <a:p>
            <a:pPr marL="0" indent="0">
              <a:lnSpc>
                <a:spcPct val="90000"/>
              </a:lnSpc>
              <a:buNone/>
            </a:pPr>
            <a:r>
              <a:rPr lang="en-US" sz="2400" b="1" kern="1200" dirty="0">
                <a:solidFill>
                  <a:schemeClr val="bg1"/>
                </a:solidFill>
                <a:latin typeface="+mn-lt"/>
                <a:ea typeface="+mn-ea"/>
                <a:cs typeface="+mn-cs"/>
              </a:rPr>
              <a:t>Advantages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flexible – can work whenever she wants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can work for different companies</a:t>
            </a:r>
          </a:p>
          <a:p>
            <a:pPr indent="-228600">
              <a:lnSpc>
                <a:spcPct val="90000"/>
              </a:lnSpc>
              <a:buFont typeface="Arial" panose="020B0604020202020204" pitchFamily="34" charset="0"/>
              <a:buChar char="•"/>
            </a:pPr>
            <a:r>
              <a:rPr lang="en-US" sz="2400" kern="1200" dirty="0">
                <a:solidFill>
                  <a:schemeClr val="bg1"/>
                </a:solidFill>
                <a:latin typeface="+mn-lt"/>
                <a:ea typeface="+mn-ea"/>
                <a:cs typeface="+mn-cs"/>
              </a:rPr>
              <a:t>already has a bicycle so no extra expenses</a:t>
            </a:r>
          </a:p>
          <a:p>
            <a:pPr indent="-228600">
              <a:lnSpc>
                <a:spcPct val="90000"/>
              </a:lnSpc>
              <a:buFont typeface="Arial" panose="020B0604020202020204" pitchFamily="34" charset="0"/>
              <a:buChar char="•"/>
            </a:pPr>
            <a:endParaRPr lang="en-US" sz="2000" kern="1200" dirty="0">
              <a:solidFill>
                <a:schemeClr val="tx1"/>
              </a:solidFill>
              <a:latin typeface="+mn-lt"/>
              <a:ea typeface="+mn-ea"/>
              <a:cs typeface="+mn-cs"/>
            </a:endParaRPr>
          </a:p>
        </p:txBody>
      </p:sp>
      <p:sp>
        <p:nvSpPr>
          <p:cNvPr id="5" name="Text Placeholder 6">
            <a:extLst>
              <a:ext uri="{FF2B5EF4-FFF2-40B4-BE49-F238E27FC236}">
                <a16:creationId xmlns:a16="http://schemas.microsoft.com/office/drawing/2014/main" id="{1E276DAC-D2D5-A443-AF5D-8398BCB86EA0}"/>
              </a:ext>
            </a:extLst>
          </p:cNvPr>
          <p:cNvSpPr txBox="1">
            <a:spLocks/>
          </p:cNvSpPr>
          <p:nvPr/>
        </p:nvSpPr>
        <p:spPr>
          <a:xfrm>
            <a:off x="7429500" y="1412489"/>
            <a:ext cx="4476750" cy="4363844"/>
          </a:xfrm>
          <a:prstGeom prst="rect">
            <a:avLst/>
          </a:prstGeom>
        </p:spPr>
        <p:txBody>
          <a:bodyPr spcFirstLastPara="1" vert="horz" lIns="91440" tIns="45720" rIns="91440" bIns="45720" rtlCol="0"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90000"/>
              </a:lnSpc>
              <a:buNone/>
            </a:pPr>
            <a:r>
              <a:rPr lang="en-US" sz="2400" b="1" kern="1200" dirty="0">
                <a:solidFill>
                  <a:schemeClr val="bg1"/>
                </a:solidFill>
                <a:latin typeface="+mn-lt"/>
                <a:ea typeface="+mn-ea"/>
                <a:cs typeface="+mn-cs"/>
              </a:rPr>
              <a:t>Disadvantages</a:t>
            </a:r>
          </a:p>
          <a:p>
            <a:pPr marL="279400" indent="-223838">
              <a:lnSpc>
                <a:spcPct val="90000"/>
              </a:lnSpc>
              <a:buFont typeface="Arial" panose="020B0604020202020204" pitchFamily="34" charset="0"/>
              <a:buChar char="•"/>
            </a:pPr>
            <a:r>
              <a:rPr lang="en-GB" sz="2400" dirty="0">
                <a:latin typeface="+mj-lt"/>
              </a:rPr>
              <a:t>only gets paid for the job she does not an hourly rate </a:t>
            </a:r>
          </a:p>
          <a:p>
            <a:pPr marL="279400" indent="-223838">
              <a:lnSpc>
                <a:spcPct val="90000"/>
              </a:lnSpc>
              <a:buFont typeface="Arial" panose="020B0604020202020204" pitchFamily="34" charset="0"/>
              <a:buChar char="•"/>
            </a:pPr>
            <a:r>
              <a:rPr lang="en-GB" sz="2400" dirty="0">
                <a:latin typeface="+mn-lt"/>
              </a:rPr>
              <a:t>no guarantee of work – a lot of people competing for the same work</a:t>
            </a:r>
          </a:p>
          <a:p>
            <a:pPr marL="279400" indent="-223838">
              <a:lnSpc>
                <a:spcPct val="90000"/>
              </a:lnSpc>
              <a:buFont typeface="Arial" panose="020B0604020202020204" pitchFamily="34" charset="0"/>
              <a:buChar char="•"/>
            </a:pPr>
            <a:r>
              <a:rPr lang="en-GB" sz="2400" dirty="0">
                <a:latin typeface="+mn-lt"/>
              </a:rPr>
              <a:t>often works very early in the morning or late at night which is very tiring</a:t>
            </a:r>
          </a:p>
          <a:p>
            <a:pPr marL="279400" indent="-223838">
              <a:lnSpc>
                <a:spcPct val="90000"/>
              </a:lnSpc>
              <a:buFont typeface="Arial" panose="020B0604020202020204" pitchFamily="34" charset="0"/>
              <a:buChar char="•"/>
            </a:pPr>
            <a:r>
              <a:rPr lang="en-GB" sz="2600" dirty="0">
                <a:latin typeface="+mn-lt"/>
              </a:rPr>
              <a:t>sometimes works in the rain and gets ill but no sick pay so has to work even though she’s sick</a:t>
            </a:r>
          </a:p>
          <a:p>
            <a:pPr marL="279400" indent="-223838">
              <a:lnSpc>
                <a:spcPct val="90000"/>
              </a:lnSpc>
              <a:buFont typeface="Arial" panose="020B0604020202020204" pitchFamily="34" charset="0"/>
              <a:buChar char="•"/>
            </a:pPr>
            <a:r>
              <a:rPr lang="en-GB" sz="2600" dirty="0">
                <a:latin typeface="+mn-lt"/>
              </a:rPr>
              <a:t>has no colleagues</a:t>
            </a:r>
            <a:endParaRPr lang="en-US" sz="2600" kern="1200" dirty="0">
              <a:solidFill>
                <a:schemeClr val="tx1"/>
              </a:solidFill>
              <a:latin typeface="+mn-lt"/>
              <a:ea typeface="+mn-ea"/>
              <a:cs typeface="+mn-cs"/>
            </a:endParaRPr>
          </a:p>
        </p:txBody>
      </p:sp>
    </p:spTree>
    <p:extLst>
      <p:ext uri="{BB962C8B-B14F-4D97-AF65-F5344CB8AC3E}">
        <p14:creationId xmlns:p14="http://schemas.microsoft.com/office/powerpoint/2010/main" val="22725869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705B-33B8-3743-ACB3-F59B35A36BAB}"/>
              </a:ext>
            </a:extLst>
          </p:cNvPr>
          <p:cNvSpPr>
            <a:spLocks noGrp="1"/>
          </p:cNvSpPr>
          <p:nvPr>
            <p:ph type="title"/>
          </p:nvPr>
        </p:nvSpPr>
        <p:spPr/>
        <p:txBody>
          <a:bodyPr/>
          <a:lstStyle/>
          <a:p>
            <a:r>
              <a:rPr lang="en-US" b="1" dirty="0"/>
              <a:t>Reflection</a:t>
            </a:r>
          </a:p>
        </p:txBody>
      </p:sp>
      <p:sp>
        <p:nvSpPr>
          <p:cNvPr id="4" name="Rectangle 2">
            <a:extLst>
              <a:ext uri="{FF2B5EF4-FFF2-40B4-BE49-F238E27FC236}">
                <a16:creationId xmlns:a16="http://schemas.microsoft.com/office/drawing/2014/main" id="{ABCCB50D-D8CF-D440-BF60-5519C30DA3FF}"/>
              </a:ext>
            </a:extLst>
          </p:cNvPr>
          <p:cNvSpPr>
            <a:spLocks noChangeArrowheads="1"/>
          </p:cNvSpPr>
          <p:nvPr/>
        </p:nvSpPr>
        <p:spPr bwMode="auto">
          <a:xfrm>
            <a:off x="609600" y="2087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Graphic 20" descr="Head with gears">
            <a:extLst>
              <a:ext uri="{FF2B5EF4-FFF2-40B4-BE49-F238E27FC236}">
                <a16:creationId xmlns:a16="http://schemas.microsoft.com/office/drawing/2014/main" id="{B727E911-418E-774B-ABE6-DA56394484C1}"/>
              </a:ext>
            </a:extLst>
          </p:cNvPr>
          <p:cNvPicPr/>
          <p:nvPr/>
        </p:nvPicPr>
        <p:blipFill>
          <a:blip r:embed="rId2">
            <a:extLst>
              <a:ext uri="{96DAC541-7B7A-43D3-8B79-37D633B846F1}">
                <asvg:svgBlip xmlns:asvg="http://schemas.microsoft.com/office/drawing/2016/SVG/main" r:embed="rId3"/>
              </a:ext>
            </a:extLst>
          </a:blip>
          <a:stretch>
            <a:fillRect/>
          </a:stretch>
        </p:blipFill>
        <p:spPr>
          <a:xfrm>
            <a:off x="1452245" y="10073640"/>
            <a:ext cx="285750" cy="232410"/>
          </a:xfrm>
          <a:prstGeom prst="rect">
            <a:avLst/>
          </a:prstGeom>
        </p:spPr>
      </p:pic>
      <p:sp>
        <p:nvSpPr>
          <p:cNvPr id="6" name="Rectangle 3">
            <a:extLst>
              <a:ext uri="{FF2B5EF4-FFF2-40B4-BE49-F238E27FC236}">
                <a16:creationId xmlns:a16="http://schemas.microsoft.com/office/drawing/2014/main" id="{7E00602A-E8C2-884F-99FA-CC05A29391DF}"/>
              </a:ext>
            </a:extLst>
          </p:cNvPr>
          <p:cNvSpPr>
            <a:spLocks noChangeArrowheads="1"/>
          </p:cNvSpPr>
          <p:nvPr/>
        </p:nvSpPr>
        <p:spPr bwMode="auto">
          <a:xfrm>
            <a:off x="1001486" y="1398588"/>
            <a:ext cx="10580914" cy="514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GB" sz="3600" dirty="0">
                <a:latin typeface="Calibri" panose="020F0502020204030204" pitchFamily="34" charset="0"/>
                <a:cs typeface="Calibri" panose="020F0502020204030204" pitchFamily="34" charset="0"/>
              </a:rPr>
              <a:t>Agree or disagree?</a:t>
            </a:r>
          </a:p>
          <a:p>
            <a:pPr fontAlgn="base"/>
            <a:r>
              <a:rPr lang="en-GB" sz="3600" dirty="0" err="1">
                <a:latin typeface="Calibri" panose="020F0502020204030204" pitchFamily="34" charset="0"/>
                <a:cs typeface="Calibri" panose="020F0502020204030204" pitchFamily="34" charset="0"/>
              </a:rPr>
              <a:t>i</a:t>
            </a:r>
            <a:r>
              <a:rPr lang="en-GB" sz="3600" dirty="0">
                <a:latin typeface="Calibri" panose="020F0502020204030204" pitchFamily="34" charset="0"/>
                <a:cs typeface="Calibri" panose="020F0502020204030204" pitchFamily="34" charset="0"/>
              </a:rPr>
              <a:t>) In the future, more and more people and companies are going to be part of the Gig Economy.</a:t>
            </a:r>
          </a:p>
          <a:p>
            <a:pPr fontAlgn="base"/>
            <a:r>
              <a:rPr lang="en-GB" sz="3600" dirty="0">
                <a:latin typeface="Calibri" panose="020F0502020204030204" pitchFamily="34" charset="0"/>
                <a:cs typeface="Calibri" panose="020F0502020204030204" pitchFamily="34" charset="0"/>
              </a:rPr>
              <a:t>ii) The Gig Economy benefits employers more than workers. </a:t>
            </a:r>
          </a:p>
          <a:p>
            <a:pPr fontAlgn="base"/>
            <a:r>
              <a:rPr lang="en-GB" sz="3600" dirty="0">
                <a:latin typeface="Calibri" panose="020F0502020204030204" pitchFamily="34" charset="0"/>
                <a:cs typeface="Calibri" panose="020F0502020204030204" pitchFamily="34" charset="0"/>
              </a:rPr>
              <a:t>iii) There are more advantages than disadvantages in working in the Gig Economy </a:t>
            </a:r>
          </a:p>
          <a:p>
            <a:pPr fontAlgn="base"/>
            <a:r>
              <a:rPr lang="en-GB" sz="3600" dirty="0">
                <a:latin typeface="Calibri" panose="020F0502020204030204" pitchFamily="34" charset="0"/>
                <a:cs typeface="Calibri" panose="020F0502020204030204" pitchFamily="34" charset="0"/>
              </a:rPr>
              <a:t>iv) In the future I plan to work in the Gig Economy.</a:t>
            </a: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3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945212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689</Words>
  <Application>Microsoft Macintosh PowerPoint</Application>
  <PresentationFormat>Widescreen</PresentationFormat>
  <Paragraphs>66</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Calibri</vt:lpstr>
      <vt:lpstr>Chalkduster</vt:lpstr>
      <vt:lpstr>Arial</vt:lpstr>
      <vt:lpstr>Tahoma</vt:lpstr>
      <vt:lpstr>Office Theme</vt:lpstr>
      <vt:lpstr>Work             </vt:lpstr>
      <vt:lpstr>Learning Outcomes</vt:lpstr>
      <vt:lpstr>Your Experiences</vt:lpstr>
      <vt:lpstr>The Gig Economy</vt:lpstr>
      <vt:lpstr>b  Look at the statements below. Circle the best option. Watch the video to check your answers.  </vt:lpstr>
      <vt:lpstr>Working in the Gig Economy</vt:lpstr>
      <vt:lpstr>Working in the Gig Economy Pedrag</vt:lpstr>
      <vt:lpstr>Working in the Gig Economy Gabriella</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Safe              </dc:title>
  <dc:creator>jon whitbread</dc:creator>
  <cp:lastModifiedBy>jk569</cp:lastModifiedBy>
  <cp:revision>27</cp:revision>
  <dcterms:created xsi:type="dcterms:W3CDTF">2021-02-16T13:11:34Z</dcterms:created>
  <dcterms:modified xsi:type="dcterms:W3CDTF">2021-04-27T12:05:11Z</dcterms:modified>
</cp:coreProperties>
</file>