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1" r:id="rId4"/>
    <p:sldId id="272" r:id="rId5"/>
    <p:sldId id="27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CC41E-0727-4AC4-8954-0E5324F25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DAF5-A586-4E18-92B5-444817E60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E7EC2-386F-45A7-A4C8-A5F57944C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1E30-D856-4E19-8E7F-5332ED4639F6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02C4C-6401-4953-A442-B03941A55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F0484-D138-4923-B18A-1F351F706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D805-9FF9-4493-8D55-D404D1B697F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3813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9FA82-7902-4488-B18C-85EB2AE85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644533-AF5E-4310-BCF4-BED895100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1218A-5FA2-42A8-8702-6922F950D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1E30-D856-4E19-8E7F-5332ED4639F6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FECEA-09B6-4C6F-B0B7-711156B85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9C3BF-967B-4BFE-A04A-93268C163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D805-9FF9-4493-8D55-D404D1B697F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852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489CF3-D5F9-459F-B4B3-2669EF620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87644A-7FA5-4D94-BE60-F68C4C617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8C956-4F77-40EE-9983-A07DE6988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1E30-D856-4E19-8E7F-5332ED4639F6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79E3E-7DC6-4BDF-B9B4-0CD0F1227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D7424-8EFD-4438-9C76-F3C22589F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D805-9FF9-4493-8D55-D404D1B697F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981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AB4D8-C34B-46F1-9ECD-F3661F09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1CE5E-6BB6-4B54-8B27-9CF03DB15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D9D1D-AAB7-449A-A376-CB2F30CE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1E30-D856-4E19-8E7F-5332ED4639F6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D7F96-991F-49B0-9A55-57A67DA8D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46CF0-2FBF-44A7-9C5C-728A41A70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D805-9FF9-4493-8D55-D404D1B697F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95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502E2-2F33-40E7-A84C-0A2FF2A7E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393A2-D2BD-4F02-AE69-12C9A3BCC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BF504-F6A9-4EEB-AE60-F9BF9A0AD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1E30-D856-4E19-8E7F-5332ED4639F6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82632-F095-439C-AA93-2062F6A66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23014-5F43-43B9-9F16-84620E909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D805-9FF9-4493-8D55-D404D1B697F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427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CC559-96C5-4082-97E8-BB3505639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7229A-3E1D-4253-A3CC-6C477039DF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0E5F2-966A-47F4-A2A0-50A92D7F7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8C460-A962-4DE7-9F08-3C51288C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1E30-D856-4E19-8E7F-5332ED4639F6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BA4C5C-10BA-4CAD-93F7-E545C25B0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9AAAE-2C5E-41B5-B658-0012F4E3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D805-9FF9-4493-8D55-D404D1B697F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78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8E7DA-ED71-46B8-B4D0-C67697DF1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A306F-D055-4AB2-90D9-3B54B8735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C2881-C564-4812-A089-0A029CD95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01E960-50C3-4E70-9A06-56C5F32726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A646B2-4009-42FB-A7D4-3AFB7219A2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611959-AA0F-49CD-9387-010B37419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1E30-D856-4E19-8E7F-5332ED4639F6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E08D9C-0CF2-4494-A2F9-336BDF92D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25F42F-7EC0-4479-836C-A0EEE0E60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D805-9FF9-4493-8D55-D404D1B697F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288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85E0E-6868-487C-9249-5E4C06F51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94C5D-1849-4747-94C4-285531C29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1E30-D856-4E19-8E7F-5332ED4639F6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6FFF25-9383-4BEC-AD8F-2834EE284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29834-142E-41B6-9338-95BBCF9D8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D805-9FF9-4493-8D55-D404D1B697F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548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F79F13-20E0-4A31-83EF-AE3E1A80F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1E30-D856-4E19-8E7F-5332ED4639F6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CEF4A7-D33B-45E6-BB8B-02016C192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9F042-918C-4A7C-8A79-A7337806A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D805-9FF9-4493-8D55-D404D1B697F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4204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9A31D-793D-43FD-B768-28A7F697E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17DA8-BB8D-4238-A45D-B17AF36BF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3BAC8A-54A1-4E3F-BC78-4C4270103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946F0-F85C-474A-A348-E0E2054C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1E30-D856-4E19-8E7F-5332ED4639F6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55C3D8-2D6D-4516-9EFF-C8EC6A3CA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FE737-AFAF-418B-88C9-96506A0B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D805-9FF9-4493-8D55-D404D1B697F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4412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4A9AA-B8D0-47DD-89D1-4E7B96885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7CA372-E184-43D7-9741-65D854B82F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2F787B-975B-4C29-9FA6-E0FC7AAB3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703C2-5E81-440B-8196-FFD1F8F7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1E30-D856-4E19-8E7F-5332ED4639F6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DAE2C6-276C-482A-948D-75B36DC70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92A59B-7441-45EA-B4CC-DD67EEBE7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D805-9FF9-4493-8D55-D404D1B697F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187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1C6915-26A2-45CD-ACFD-F457B7F05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F289C-D086-465F-8046-82122538C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F7CA8-13D2-46DF-87CA-246C4B55A0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1E30-D856-4E19-8E7F-5332ED4639F6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039BA-D8FA-4E1B-A21B-298717D90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45C2B-D9B0-4FFF-8614-A43744376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FD805-9FF9-4493-8D55-D404D1B697F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391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hyperlink" Target="https://www.publicdomainpictures.net/view-image.php?image=126921&amp;picture=multi-color-pastel-background" TargetMode="Externa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C8C0E-746C-492A-9EEE-875BDC0492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F73453-B23E-4A75-ADB8-FE690F0B8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48888"/>
            <a:ext cx="9144000" cy="2713812"/>
          </a:xfrm>
          <a:solidFill>
            <a:srgbClr val="000099"/>
          </a:solidFill>
        </p:spPr>
        <p:txBody>
          <a:bodyPr>
            <a:normAutofit/>
          </a:bodyPr>
          <a:lstStyle/>
          <a:p>
            <a:endParaRPr lang="en-GB" sz="4000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4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Problem-solving</a:t>
            </a:r>
          </a:p>
          <a:p>
            <a:r>
              <a:rPr lang="en-GB" sz="400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Organising a </a:t>
            </a:r>
          </a:p>
          <a:p>
            <a:r>
              <a:rPr lang="en-GB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cricket</a:t>
            </a:r>
            <a:r>
              <a:rPr lang="en-GB" sz="400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tournament </a:t>
            </a:r>
          </a:p>
        </p:txBody>
      </p:sp>
      <p:pic>
        <p:nvPicPr>
          <p:cNvPr id="4" name="Picture 3" descr="/var/folders/m0/g0d2gdqj3g1dby02qbwk7lnr0000gn/T/com.microsoft.Word/Content.MSO/6CB9C466.tmp">
            <a:extLst>
              <a:ext uri="{FF2B5EF4-FFF2-40B4-BE49-F238E27FC236}">
                <a16:creationId xmlns:a16="http://schemas.microsoft.com/office/drawing/2014/main" id="{C4953D76-2C6B-4E17-BFAD-D03557A7461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3778" y="1346402"/>
            <a:ext cx="8058701" cy="2302486"/>
          </a:xfrm>
          <a:prstGeom prst="rect">
            <a:avLst/>
          </a:prstGeom>
          <a:noFill/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3735380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701746-0657-4467-BBD3-24051A715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playing cricket&#10;&#10;Description automatically generated with medium confidence">
            <a:extLst>
              <a:ext uri="{FF2B5EF4-FFF2-40B4-BE49-F238E27FC236}">
                <a16:creationId xmlns:a16="http://schemas.microsoft.com/office/drawing/2014/main" id="{53DBA250-B9D4-4851-BC51-AC3359BB59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7" r="20376" b="1"/>
          <a:stretch/>
        </p:blipFill>
        <p:spPr>
          <a:xfrm>
            <a:off x="4559968" y="10"/>
            <a:ext cx="7632032" cy="6857990"/>
          </a:xfrm>
          <a:prstGeom prst="rect">
            <a:avLst/>
          </a:pr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117BEB00-3E3D-4F08-AF56-DB0D22FB5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rot="10800000">
            <a:off x="1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156FF8-7E15-4E83-8DC3-E8C5125DA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409200" cy="1492132"/>
          </a:xfrm>
        </p:spPr>
        <p:txBody>
          <a:bodyPr anchor="t">
            <a:normAutofit/>
          </a:bodyPr>
          <a:lstStyle/>
          <a:p>
            <a:r>
              <a:rPr lang="en-GB" dirty="0"/>
              <a:t>Lesson Outcomes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107CF-B474-462D-8A80-F68F1406F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0"/>
            <a:ext cx="3409200" cy="384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tx1">
                    <a:alpha val="60000"/>
                  </a:schemeClr>
                </a:solidFill>
                <a:effectLst/>
                <a:ea typeface="Calibri" panose="020F0502020204030204" pitchFamily="34" charset="0"/>
              </a:rPr>
              <a:t>By the end of the lesson you will have:                                          </a:t>
            </a:r>
            <a:endParaRPr lang="it-IT" sz="2400" dirty="0">
              <a:solidFill>
                <a:schemeClr val="tx1">
                  <a:alpha val="6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chemeClr val="tx1">
                    <a:alpha val="6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understood how to organise successfully a cricket tournament.</a:t>
            </a:r>
            <a:endParaRPr lang="it-IT" sz="2400" dirty="0">
              <a:solidFill>
                <a:schemeClr val="tx1">
                  <a:alpha val="6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chemeClr val="tx1">
                    <a:alpha val="6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become aware of special requirements.</a:t>
            </a:r>
            <a:endParaRPr lang="it-IT" sz="2400" dirty="0">
              <a:solidFill>
                <a:schemeClr val="tx1">
                  <a:alpha val="6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chemeClr val="tx1">
                    <a:alpha val="60000"/>
                  </a:schemeClr>
                </a:solidFill>
                <a:effectLst/>
                <a:ea typeface="Calibri" panose="020F0502020204030204" pitchFamily="34" charset="0"/>
              </a:rPr>
              <a:t>listened to one of the organisers. </a:t>
            </a:r>
            <a:endParaRPr lang="it-IT" sz="24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790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1FE07615-27B5-47D6-B938-2AD760A68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9"/>
          <a:stretch/>
        </p:blipFill>
        <p:spPr>
          <a:xfrm>
            <a:off x="-15751" y="0"/>
            <a:ext cx="12206227" cy="6945494"/>
          </a:xfrm>
          <a:prstGeom prst="rect">
            <a:avLst/>
          </a:prstGeom>
        </p:spPr>
      </p:pic>
      <p:pic>
        <p:nvPicPr>
          <p:cNvPr id="4" name="cricket rournament description - Copy">
            <a:hlinkClick r:id="" action="ppaction://media"/>
            <a:extLst>
              <a:ext uri="{FF2B5EF4-FFF2-40B4-BE49-F238E27FC236}">
                <a16:creationId xmlns:a16="http://schemas.microsoft.com/office/drawing/2014/main" id="{A68D28BA-706D-4B3C-A44F-26FC671F64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60899" y="3208139"/>
            <a:ext cx="1408251" cy="84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6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B73BE-E222-49A4-A298-20F76E673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Comprehension Check.  </a:t>
            </a:r>
            <a:r>
              <a:rPr lang="en-GB" sz="2800" dirty="0"/>
              <a:t>Choose the best answer.</a:t>
            </a:r>
            <a:endParaRPr lang="it-IT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7305B-807D-45C9-8D1A-3725611FD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73693"/>
            <a:ext cx="5181600" cy="4944862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GB" sz="2400" dirty="0">
                <a:solidFill>
                  <a:srgbClr val="FF0000"/>
                </a:solidFill>
              </a:rPr>
              <a:t>One essential requirement for this tournament was to have plenty of: </a:t>
            </a:r>
            <a:r>
              <a:rPr lang="en-GB" sz="2400" dirty="0">
                <a:solidFill>
                  <a:srgbClr val="7030A0"/>
                </a:solidFill>
              </a:rPr>
              <a:t>a) time  b) space  c) players  d) light</a:t>
            </a:r>
          </a:p>
          <a:p>
            <a:pPr marL="514350" indent="-514350">
              <a:buAutoNum type="arabicPeriod"/>
            </a:pPr>
            <a:r>
              <a:rPr lang="en-GB" sz="2400" dirty="0"/>
              <a:t>If you organise a tournament in a public place you must have:                              </a:t>
            </a:r>
            <a:r>
              <a:rPr lang="en-GB" sz="2400" dirty="0">
                <a:solidFill>
                  <a:srgbClr val="7030A0"/>
                </a:solidFill>
              </a:rPr>
              <a:t>a) verbal authorisation  b) written permission  c) a spoken agreement  d) verbal permission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sz="2400" dirty="0">
                <a:solidFill>
                  <a:srgbClr val="FF0000"/>
                </a:solidFill>
              </a:rPr>
              <a:t>A cricket team usually has 11 players. How many players per team did Tanveer decide to have in this tournament?                                </a:t>
            </a:r>
            <a:r>
              <a:rPr lang="en-GB" sz="2400" dirty="0"/>
              <a:t>                        </a:t>
            </a:r>
            <a:r>
              <a:rPr lang="en-GB" sz="2400" dirty="0">
                <a:solidFill>
                  <a:srgbClr val="7030A0"/>
                </a:solidFill>
              </a:rPr>
              <a:t>a) 15   b) 10   c) 8   d) we don’t know</a:t>
            </a:r>
          </a:p>
          <a:p>
            <a:pPr marL="514350" indent="-514350">
              <a:buAutoNum type="arabicPeriod"/>
            </a:pPr>
            <a:endParaRPr lang="en-GB" sz="2400" dirty="0"/>
          </a:p>
          <a:p>
            <a:pPr marL="514350" indent="-514350">
              <a:buAutoNum type="arabicPeriod"/>
            </a:pPr>
            <a:endParaRPr lang="it-IT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157DC7-00EC-42CC-AB8E-94F82209A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73693"/>
            <a:ext cx="5181600" cy="4785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/>
              <a:t>4. A cricket match can take a long time. How long did each of these matches last?                                                                                        </a:t>
            </a:r>
            <a:r>
              <a:rPr lang="en-GB" sz="2400" dirty="0">
                <a:solidFill>
                  <a:srgbClr val="7030A0"/>
                </a:solidFill>
              </a:rPr>
              <a:t>a) 30 minutes     b) 50 minutes  c) one hour      d) one and a half hours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FF0000"/>
                </a:solidFill>
              </a:rPr>
              <a:t>5. The </a:t>
            </a:r>
            <a:r>
              <a:rPr lang="it-IT" sz="2400" dirty="0" err="1">
                <a:solidFill>
                  <a:srgbClr val="FF0000"/>
                </a:solidFill>
              </a:rPr>
              <a:t>Bangladeshi</a:t>
            </a:r>
            <a:r>
              <a:rPr lang="it-IT" sz="2400" dirty="0">
                <a:solidFill>
                  <a:srgbClr val="FF0000"/>
                </a:solidFill>
              </a:rPr>
              <a:t> supporters </a:t>
            </a:r>
            <a:r>
              <a:rPr lang="it-IT" sz="2400" dirty="0" err="1">
                <a:solidFill>
                  <a:srgbClr val="FF0000"/>
                </a:solidFill>
              </a:rPr>
              <a:t>were</a:t>
            </a:r>
            <a:r>
              <a:rPr lang="it-IT" sz="2400" dirty="0">
                <a:solidFill>
                  <a:srgbClr val="FF0000"/>
                </a:solidFill>
              </a:rPr>
              <a:t>:                             </a:t>
            </a:r>
            <a:r>
              <a:rPr lang="it-IT" sz="2400" dirty="0">
                <a:solidFill>
                  <a:srgbClr val="7030A0"/>
                </a:solidFill>
              </a:rPr>
              <a:t>a) </a:t>
            </a:r>
            <a:r>
              <a:rPr lang="it-IT" sz="2400" dirty="0" err="1">
                <a:solidFill>
                  <a:srgbClr val="7030A0"/>
                </a:solidFill>
              </a:rPr>
              <a:t>noisy</a:t>
            </a:r>
            <a:r>
              <a:rPr lang="it-IT" sz="2400" dirty="0">
                <a:solidFill>
                  <a:srgbClr val="7030A0"/>
                </a:solidFill>
              </a:rPr>
              <a:t>      b) </a:t>
            </a:r>
            <a:r>
              <a:rPr lang="it-IT" sz="2400" dirty="0" err="1">
                <a:solidFill>
                  <a:srgbClr val="7030A0"/>
                </a:solidFill>
              </a:rPr>
              <a:t>colourful</a:t>
            </a:r>
            <a:r>
              <a:rPr lang="it-IT" sz="2400" dirty="0">
                <a:solidFill>
                  <a:srgbClr val="7030A0"/>
                </a:solidFill>
              </a:rPr>
              <a:t> and </a:t>
            </a:r>
            <a:r>
              <a:rPr lang="it-IT" sz="2400" dirty="0" err="1">
                <a:solidFill>
                  <a:srgbClr val="7030A0"/>
                </a:solidFill>
              </a:rPr>
              <a:t>enthusiastic</a:t>
            </a:r>
            <a:r>
              <a:rPr lang="it-IT" sz="2400" dirty="0">
                <a:solidFill>
                  <a:srgbClr val="7030A0"/>
                </a:solidFill>
              </a:rPr>
              <a:t>            c) </a:t>
            </a:r>
            <a:r>
              <a:rPr lang="it-IT" sz="2400" dirty="0" err="1">
                <a:solidFill>
                  <a:srgbClr val="7030A0"/>
                </a:solidFill>
              </a:rPr>
              <a:t>hungry</a:t>
            </a:r>
            <a:r>
              <a:rPr lang="it-IT" sz="2400" dirty="0">
                <a:solidFill>
                  <a:srgbClr val="7030A0"/>
                </a:solidFill>
              </a:rPr>
              <a:t> and </a:t>
            </a:r>
            <a:r>
              <a:rPr lang="it-IT" sz="2400" dirty="0" err="1">
                <a:solidFill>
                  <a:srgbClr val="7030A0"/>
                </a:solidFill>
              </a:rPr>
              <a:t>thirsty</a:t>
            </a:r>
            <a:r>
              <a:rPr lang="it-IT" sz="2400" dirty="0">
                <a:solidFill>
                  <a:srgbClr val="7030A0"/>
                </a:solidFill>
              </a:rPr>
              <a:t>       d) </a:t>
            </a:r>
            <a:r>
              <a:rPr lang="it-IT" sz="2400" dirty="0" err="1">
                <a:solidFill>
                  <a:srgbClr val="7030A0"/>
                </a:solidFill>
              </a:rPr>
              <a:t>noisy</a:t>
            </a:r>
            <a:r>
              <a:rPr lang="it-IT" sz="2400" dirty="0">
                <a:solidFill>
                  <a:srgbClr val="7030A0"/>
                </a:solidFill>
              </a:rPr>
              <a:t> and </a:t>
            </a:r>
            <a:r>
              <a:rPr lang="it-IT" sz="2400" dirty="0" err="1">
                <a:solidFill>
                  <a:srgbClr val="7030A0"/>
                </a:solidFill>
              </a:rPr>
              <a:t>indisciplined</a:t>
            </a:r>
            <a:endParaRPr lang="it-IT" sz="24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it-IT" sz="2400" dirty="0"/>
              <a:t>6. </a:t>
            </a:r>
            <a:r>
              <a:rPr lang="it-IT" sz="2400" dirty="0" err="1"/>
              <a:t>What</a:t>
            </a:r>
            <a:r>
              <a:rPr lang="it-IT" sz="2400" dirty="0"/>
              <a:t> </a:t>
            </a:r>
            <a:r>
              <a:rPr lang="it-IT" sz="2400" dirty="0" err="1"/>
              <a:t>was</a:t>
            </a:r>
            <a:r>
              <a:rPr lang="it-IT" sz="2400" dirty="0"/>
              <a:t> the </a:t>
            </a:r>
            <a:r>
              <a:rPr lang="it-IT" sz="2400" dirty="0" err="1"/>
              <a:t>pleasant</a:t>
            </a:r>
            <a:r>
              <a:rPr lang="it-IT" sz="2400" dirty="0"/>
              <a:t> </a:t>
            </a:r>
            <a:r>
              <a:rPr lang="it-IT" sz="2400" dirty="0" err="1"/>
              <a:t>surprise</a:t>
            </a:r>
            <a:r>
              <a:rPr lang="it-IT" sz="2400" dirty="0"/>
              <a:t>?           </a:t>
            </a:r>
            <a:r>
              <a:rPr lang="it-IT" sz="2400" dirty="0">
                <a:solidFill>
                  <a:srgbClr val="7030A0"/>
                </a:solidFill>
              </a:rPr>
              <a:t>a) </a:t>
            </a:r>
            <a:r>
              <a:rPr lang="it-IT" sz="2400" dirty="0" err="1">
                <a:solidFill>
                  <a:srgbClr val="7030A0"/>
                </a:solidFill>
              </a:rPr>
              <a:t>Tanveer’s</a:t>
            </a:r>
            <a:r>
              <a:rPr lang="it-IT" sz="2400" dirty="0">
                <a:solidFill>
                  <a:srgbClr val="7030A0"/>
                </a:solidFill>
              </a:rPr>
              <a:t> team </a:t>
            </a:r>
            <a:r>
              <a:rPr lang="it-IT" sz="2400" dirty="0" err="1">
                <a:solidFill>
                  <a:srgbClr val="7030A0"/>
                </a:solidFill>
              </a:rPr>
              <a:t>won</a:t>
            </a:r>
            <a:r>
              <a:rPr lang="it-IT" sz="2400" dirty="0">
                <a:solidFill>
                  <a:srgbClr val="7030A0"/>
                </a:solidFill>
              </a:rPr>
              <a:t>       b) one of the teams </a:t>
            </a:r>
            <a:r>
              <a:rPr lang="it-IT" sz="2400" dirty="0" err="1">
                <a:solidFill>
                  <a:srgbClr val="7030A0"/>
                </a:solidFill>
              </a:rPr>
              <a:t>was</a:t>
            </a:r>
            <a:r>
              <a:rPr lang="it-IT" sz="2400" dirty="0">
                <a:solidFill>
                  <a:srgbClr val="7030A0"/>
                </a:solidFill>
              </a:rPr>
              <a:t> mixed (</a:t>
            </a:r>
            <a:r>
              <a:rPr lang="it-IT" sz="2400" dirty="0" err="1">
                <a:solidFill>
                  <a:srgbClr val="7030A0"/>
                </a:solidFill>
              </a:rPr>
              <a:t>both</a:t>
            </a:r>
            <a:r>
              <a:rPr lang="it-IT" sz="2400" dirty="0">
                <a:solidFill>
                  <a:srgbClr val="7030A0"/>
                </a:solidFill>
              </a:rPr>
              <a:t> men and women)    c) some teams </a:t>
            </a:r>
            <a:r>
              <a:rPr lang="it-IT" sz="2400" dirty="0" err="1">
                <a:solidFill>
                  <a:srgbClr val="7030A0"/>
                </a:solidFill>
              </a:rPr>
              <a:t>were</a:t>
            </a:r>
            <a:r>
              <a:rPr lang="it-IT" sz="2400" dirty="0">
                <a:solidFill>
                  <a:srgbClr val="7030A0"/>
                </a:solidFill>
              </a:rPr>
              <a:t> </a:t>
            </a:r>
            <a:r>
              <a:rPr lang="it-IT" sz="2400" dirty="0" err="1">
                <a:solidFill>
                  <a:srgbClr val="7030A0"/>
                </a:solidFill>
              </a:rPr>
              <a:t>colourful</a:t>
            </a:r>
            <a:r>
              <a:rPr lang="it-IT" sz="2400" dirty="0">
                <a:solidFill>
                  <a:srgbClr val="7030A0"/>
                </a:solidFill>
              </a:rPr>
              <a:t>  d) some of the supporters </a:t>
            </a:r>
            <a:r>
              <a:rPr lang="it-IT" sz="2400" dirty="0" err="1">
                <a:solidFill>
                  <a:srgbClr val="7030A0"/>
                </a:solidFill>
              </a:rPr>
              <a:t>cooked</a:t>
            </a:r>
            <a:r>
              <a:rPr lang="it-IT" sz="2400" dirty="0">
                <a:solidFill>
                  <a:srgbClr val="7030A0"/>
                </a:solidFill>
              </a:rPr>
              <a:t> food.</a:t>
            </a:r>
          </a:p>
        </p:txBody>
      </p:sp>
    </p:spTree>
    <p:extLst>
      <p:ext uri="{BB962C8B-B14F-4D97-AF65-F5344CB8AC3E}">
        <p14:creationId xmlns:p14="http://schemas.microsoft.com/office/powerpoint/2010/main" val="2093611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grass, outdoor, standing&#10;&#10;Description automatically generated">
            <a:extLst>
              <a:ext uri="{FF2B5EF4-FFF2-40B4-BE49-F238E27FC236}">
                <a16:creationId xmlns:a16="http://schemas.microsoft.com/office/drawing/2014/main" id="{C40172B9-8650-40D0-9AFD-78641AFCF1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7" name="Picture 6" descr="A picture containing grass, person, outdoor&#10;&#10;Description automatically generated">
            <a:extLst>
              <a:ext uri="{FF2B5EF4-FFF2-40B4-BE49-F238E27FC236}">
                <a16:creationId xmlns:a16="http://schemas.microsoft.com/office/drawing/2014/main" id="{E2C308E4-07A2-4221-9702-1962335C1F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4" r="7844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25" name="Freeform: Shape 13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15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20D6FE-F85B-46B6-8BB7-165BA38AC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anchor="ctr">
            <a:normAutofit/>
          </a:bodyPr>
          <a:lstStyle/>
          <a:p>
            <a:r>
              <a:rPr lang="en-GB" sz="3200" b="1" dirty="0"/>
              <a:t>Reflection</a:t>
            </a:r>
            <a:endParaRPr lang="it-IT" sz="3200" b="1" dirty="0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2F58E-6C9C-475C-A078-2F709BF3D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7" y="2006601"/>
            <a:ext cx="3808654" cy="4633913"/>
          </a:xfrm>
        </p:spPr>
        <p:txBody>
          <a:bodyPr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 sport an effective way to encourage friendship and integration?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Why?    Why not? </a:t>
            </a:r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other suggestions do you have to encourage integration and making friends?</a:t>
            </a:r>
            <a:endParaRPr lang="it-IT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631090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275</Words>
  <Application>Microsoft Office PowerPoint</Application>
  <PresentationFormat>Widescreen</PresentationFormat>
  <Paragraphs>20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Symbol</vt:lpstr>
      <vt:lpstr>Office Theme</vt:lpstr>
      <vt:lpstr>PowerPoint Presentation</vt:lpstr>
      <vt:lpstr>Lesson Outcomes</vt:lpstr>
      <vt:lpstr>PowerPoint Presentation</vt:lpstr>
      <vt:lpstr>Comprehension Check.  Choose the best answer.</vt:lpstr>
      <vt:lpstr>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</dc:creator>
  <cp:lastModifiedBy>carolyn snelling</cp:lastModifiedBy>
  <cp:revision>20</cp:revision>
  <dcterms:created xsi:type="dcterms:W3CDTF">2021-03-12T14:10:18Z</dcterms:created>
  <dcterms:modified xsi:type="dcterms:W3CDTF">2021-06-08T15:41:27Z</dcterms:modified>
</cp:coreProperties>
</file>