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4FF"/>
    <a:srgbClr val="E2C6EA"/>
    <a:srgbClr val="00A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92"/>
  </p:normalViewPr>
  <p:slideViewPr>
    <p:cSldViewPr snapToGrid="0" snapToObjects="1">
      <p:cViewPr varScale="1">
        <p:scale>
          <a:sx n="74" d="100"/>
          <a:sy n="74" d="100"/>
        </p:scale>
        <p:origin x="17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358F5-076D-5342-82F7-341E71B8BBE3}" type="datetimeFigureOut">
              <a:rPr lang="en-US" smtClean="0"/>
              <a:t>8/3/21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CE149-1A93-C841-B756-5D0C033C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6" name="Google Shape;10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4381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2A2C-54A8-4344-9E8B-457A6B554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A0998F-24B0-0A4D-A074-AA59C58B4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5CB8B-C157-4040-9388-1AACEF39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2444A-6A29-1745-B520-630FDCCA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EDC66-5E17-7C4E-B67F-00632DE5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2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D87DB-CEC9-DE4E-92CE-22C9B2031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C45EE4-53A0-7F40-982F-B5C3F79F9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32E0D-147B-1640-8CBE-9EF637D6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DDCEB-7017-9347-833F-A9AEF635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C62BB-B755-6B46-8C40-1130FE6B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331F0-91F8-3C4E-AE65-D51D297B0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60FFB-37DC-3341-860C-D4F828259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CE3F9-856C-CD40-98C9-A3ECE83D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D2AFB-C992-8042-8917-E4205D41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31FAE-F2E8-E544-8AF1-81166F65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1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3F876-1468-1A45-837D-F24BE4B46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04696-E875-A944-BB12-BFD733E9E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8C197-51C3-DE4F-A69B-181774ED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A1304-F054-3C4E-A906-79AB4497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02CC1-8469-C44A-9F51-98778114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2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4FDE-A61B-0E4C-9511-779569DB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F1781-D6A8-614A-829A-E467644FB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450A7-0FB0-AF4E-8E21-B3701439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DE05B-4CB1-2B45-AC7F-AFAD0B3D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B1D20-6BF2-7B47-9712-A08A172E8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8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87E6-1DA7-A241-AE01-2B02166F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9DBD7-E974-A140-8DAB-29365D232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37F89-696C-0D47-A638-B39703E48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B2C93-1751-4641-BD94-2E5FD3D5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15B4E-683A-514B-A4CF-4BDE3F3B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8687D-CD63-7B4C-B284-8EE3FFFB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C0A6F-6767-C344-9278-A8415C7D1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A25FB-ED9E-E941-AFC3-FF3DED0E5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DD140-9D30-254A-91F0-976F99CC7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A227C9-8662-B74D-B2FC-E29DF35B8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3ECBDF-66E2-B44B-948C-CC163F005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6B09E-2145-954E-86D0-58685D7D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BE39DD-D806-E246-8AFD-C47EC44D2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71684E-3B22-1148-8145-544109D99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5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E5E5B-92BE-0343-A5B8-0CBF5D8E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ABD0C5-BD09-8545-8690-2F56F0CD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D551A-4689-F440-898F-21C472DA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3BECF-600B-AB41-ABBE-DDF8F26E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2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D0174-2D5E-A64B-AA68-9EA132E9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0FFC3-F269-8C48-BF78-6422B06C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B3E2D-1443-A848-9A85-FCB304DA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7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BCF50-6CD6-B64D-BA6D-125C666AB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13A10-9946-3B4A-ABD2-AF5A6B066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20CFD-2269-5F4E-ABBD-769773ABC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F0779-58B4-C74E-87B2-EEDC71DD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58AD9-80F9-BD4E-9173-03E2357E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2B597-7D78-CF4B-B305-EB9C7AB0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1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2ED9-7F2B-7543-9217-E734F229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74A570-8B06-2D4C-89C6-CA20A8D1F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BB816-4A2B-1143-AD0D-3156AB273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7AEEA-72B7-FB4F-923B-4C4C9313F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99B70-4268-094E-9794-AAC204AD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1C320-6BCE-184E-AF60-C0367122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168696-50A8-7646-A386-888BA363C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1CCE7-309D-344A-B602-A784100AE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4B157-083A-D647-AE69-E2ADFF7C3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442F-8D1A-FB4A-8535-7E0269A9AED8}" type="datetimeFigureOut">
              <a:rPr lang="en-US" smtClean="0"/>
              <a:t>8/3/21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42224-8E51-CA4D-9A1E-CC032F7F0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A370E-36A4-3C4B-B2A5-3ECC21F55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5BF94-075D-8B4D-8FA9-477A9E817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9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9" name="Google Shape;1069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70" name="Google Shape;1070;p1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1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1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1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1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1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1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1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1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1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1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1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1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1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1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1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1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1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9" name="Google Shape;1089;p1"/>
          <p:cNvGrpSpPr/>
          <p:nvPr/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090" name="Google Shape;1090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1"/>
            <p:cNvSpPr/>
            <p:nvPr/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2" name="Google Shape;1092;p1"/>
          <p:cNvSpPr txBox="1">
            <a:spLocks noGrp="1"/>
          </p:cNvSpPr>
          <p:nvPr>
            <p:ph type="ctrTitle"/>
          </p:nvPr>
        </p:nvSpPr>
        <p:spPr>
          <a:xfrm>
            <a:off x="1759236" y="3980237"/>
            <a:ext cx="8672295" cy="727748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 b="1" dirty="0">
                <a:solidFill>
                  <a:schemeClr val="lt1"/>
                </a:solidFill>
              </a:rPr>
              <a:t>Relationships		</a:t>
            </a:r>
            <a:endParaRPr sz="3600" dirty="0">
              <a:solidFill>
                <a:schemeClr val="lt1"/>
              </a:solidFill>
            </a:endParaRPr>
          </a:p>
        </p:txBody>
      </p:sp>
      <p:sp>
        <p:nvSpPr>
          <p:cNvPr id="1093" name="Google Shape;1093;p1"/>
          <p:cNvSpPr txBox="1">
            <a:spLocks noGrp="1"/>
          </p:cNvSpPr>
          <p:nvPr>
            <p:ph type="subTitle" idx="1"/>
          </p:nvPr>
        </p:nvSpPr>
        <p:spPr>
          <a:xfrm>
            <a:off x="1759238" y="4707985"/>
            <a:ext cx="8664270" cy="727747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GB" sz="4000" b="1" dirty="0">
                <a:solidFill>
                  <a:schemeClr val="lt1"/>
                </a:solidFill>
              </a:rPr>
              <a:t>Dating</a:t>
            </a:r>
            <a:endParaRPr sz="4000" b="1" dirty="0">
              <a:solidFill>
                <a:schemeClr val="lt1"/>
              </a:solidFill>
            </a:endParaRPr>
          </a:p>
        </p:txBody>
      </p:sp>
      <p:sp>
        <p:nvSpPr>
          <p:cNvPr id="1094" name="Google Shape;1094;p1"/>
          <p:cNvSpPr/>
          <p:nvPr/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>
                <a:alpha val="2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5" name="Google Shape;1095;p1" descr="/var/folders/m0/g0d2gdqj3g1dby02qbwk7lnr0000gn/T/com.microsoft.Word/Content.MSO/6CB9C466.t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3778" y="1346402"/>
            <a:ext cx="8058701" cy="2302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05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02;p29">
            <a:extLst>
              <a:ext uri="{FF2B5EF4-FFF2-40B4-BE49-F238E27FC236}">
                <a16:creationId xmlns:a16="http://schemas.microsoft.com/office/drawing/2014/main" id="{0DBDB97E-E6E0-6849-8BA2-51CDAF1B5389}"/>
              </a:ext>
            </a:extLst>
          </p:cNvPr>
          <p:cNvSpPr/>
          <p:nvPr/>
        </p:nvSpPr>
        <p:spPr>
          <a:xfrm>
            <a:off x="647700" y="560973"/>
            <a:ext cx="6337300" cy="1783276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0" strike="noStrike" kern="1200" cap="none" dirty="0">
                <a:solidFill>
                  <a:schemeClr val="tx1"/>
                </a:solidFill>
                <a:latin typeface="+mj-lt"/>
                <a:ea typeface="+mj-ea"/>
                <a:cs typeface="Calibri" panose="020F0502020204030204" pitchFamily="34" charset="0"/>
                <a:sym typeface="Arial"/>
              </a:rPr>
              <a:t>Learning Outcomes</a:t>
            </a:r>
          </a:p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kern="1200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0" u="none" strike="noStrike" kern="1200" cap="none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Arial"/>
              </a:rPr>
              <a:t>By the end of the lesson, you will have:</a:t>
            </a:r>
            <a:endParaRPr lang="en-US" sz="2800" b="1" kern="1200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Google Shape;1103;p29">
            <a:extLst>
              <a:ext uri="{FF2B5EF4-FFF2-40B4-BE49-F238E27FC236}">
                <a16:creationId xmlns:a16="http://schemas.microsoft.com/office/drawing/2014/main" id="{60CF0637-2557-8647-8C8F-207E9A213D4B}"/>
              </a:ext>
            </a:extLst>
          </p:cNvPr>
          <p:cNvSpPr/>
          <p:nvPr/>
        </p:nvSpPr>
        <p:spPr>
          <a:xfrm>
            <a:off x="953583" y="2344249"/>
            <a:ext cx="6031417" cy="30979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spcFirstLastPara="1" vert="horz" lIns="91440" tIns="45720" rIns="91440" bIns="45720" rtlCol="0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thought about different types of relationships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considered how you might advise somebody who is going on a date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read dating profiles, matched people and decided on a date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thought about different things involved in dating</a:t>
            </a:r>
            <a:r>
              <a:rPr lang="en-GB" sz="2400" dirty="0"/>
              <a:t> </a:t>
            </a:r>
            <a:endParaRPr lang="en-US" sz="2400" b="0" i="0" u="none" strike="noStrike" cap="none" dirty="0"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0238B1-E6C8-5D42-95D9-30C7828131D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883" y="1970423"/>
            <a:ext cx="4559300" cy="3615680"/>
          </a:xfrm>
          <a:prstGeom prst="rect">
            <a:avLst/>
          </a:prstGeom>
          <a:ln w="952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7630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972D09A-4DE8-3542-A312-4F47B8AEBD38}"/>
              </a:ext>
            </a:extLst>
          </p:cNvPr>
          <p:cNvSpPr/>
          <p:nvPr/>
        </p:nvSpPr>
        <p:spPr>
          <a:xfrm>
            <a:off x="4420221" y="2822435"/>
            <a:ext cx="3253583" cy="12784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4EF15C-3E24-B64B-ADAF-8279F9400930}"/>
              </a:ext>
            </a:extLst>
          </p:cNvPr>
          <p:cNvSpPr txBox="1"/>
          <p:nvPr/>
        </p:nvSpPr>
        <p:spPr>
          <a:xfrm>
            <a:off x="387065" y="422812"/>
            <a:ext cx="4568392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What experience do you or anyone you know have of the different types of relationships?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561F81-8AF5-D04C-95B0-BB2A4A22DEA7}"/>
              </a:ext>
            </a:extLst>
          </p:cNvPr>
          <p:cNvSpPr txBox="1"/>
          <p:nvPr/>
        </p:nvSpPr>
        <p:spPr>
          <a:xfrm>
            <a:off x="4483636" y="3044279"/>
            <a:ext cx="3126753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relationships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24D2B8-432C-8647-B484-1C49AB711241}"/>
              </a:ext>
            </a:extLst>
          </p:cNvPr>
          <p:cNvSpPr/>
          <p:nvPr/>
        </p:nvSpPr>
        <p:spPr>
          <a:xfrm>
            <a:off x="2256267" y="2295634"/>
            <a:ext cx="1629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long-term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97B80B-1A57-AC42-BBFE-2450254917E7}"/>
              </a:ext>
            </a:extLst>
          </p:cNvPr>
          <p:cNvSpPr/>
          <p:nvPr/>
        </p:nvSpPr>
        <p:spPr>
          <a:xfrm>
            <a:off x="8392886" y="4514616"/>
            <a:ext cx="2200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monogamous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8328B75-7DA4-2E4A-9F6E-E616F59B92AE}"/>
              </a:ext>
            </a:extLst>
          </p:cNvPr>
          <p:cNvCxnSpPr/>
          <p:nvPr/>
        </p:nvCxnSpPr>
        <p:spPr>
          <a:xfrm flipH="1" flipV="1">
            <a:off x="3886200" y="2705725"/>
            <a:ext cx="534021" cy="3477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4511828-C896-6841-AED6-190765092C5A}"/>
              </a:ext>
            </a:extLst>
          </p:cNvPr>
          <p:cNvCxnSpPr>
            <a:cxnSpLocks/>
          </p:cNvCxnSpPr>
          <p:nvPr/>
        </p:nvCxnSpPr>
        <p:spPr>
          <a:xfrm>
            <a:off x="7642385" y="4013130"/>
            <a:ext cx="750501" cy="5014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6761161-7289-2844-A62D-C118EE50F047}"/>
              </a:ext>
            </a:extLst>
          </p:cNvPr>
          <p:cNvCxnSpPr>
            <a:cxnSpLocks/>
          </p:cNvCxnSpPr>
          <p:nvPr/>
        </p:nvCxnSpPr>
        <p:spPr>
          <a:xfrm flipV="1">
            <a:off x="6095999" y="1822402"/>
            <a:ext cx="0" cy="9964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5DAAE85-3B9E-D049-885B-C75A07D0AD0A}"/>
              </a:ext>
            </a:extLst>
          </p:cNvPr>
          <p:cNvCxnSpPr>
            <a:cxnSpLocks/>
          </p:cNvCxnSpPr>
          <p:nvPr/>
        </p:nvCxnSpPr>
        <p:spPr>
          <a:xfrm flipH="1">
            <a:off x="3244254" y="3990338"/>
            <a:ext cx="1175967" cy="7343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DDCF8F3-1E68-2547-B530-8FEB5355F666}"/>
              </a:ext>
            </a:extLst>
          </p:cNvPr>
          <p:cNvCxnSpPr>
            <a:cxnSpLocks/>
          </p:cNvCxnSpPr>
          <p:nvPr/>
        </p:nvCxnSpPr>
        <p:spPr>
          <a:xfrm flipV="1">
            <a:off x="7673804" y="3081472"/>
            <a:ext cx="1077379" cy="1255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1CB28CF-0FD2-DC4D-9090-14671F43ED78}"/>
              </a:ext>
            </a:extLst>
          </p:cNvPr>
          <p:cNvCxnSpPr>
            <a:cxnSpLocks/>
          </p:cNvCxnSpPr>
          <p:nvPr/>
        </p:nvCxnSpPr>
        <p:spPr>
          <a:xfrm flipH="1">
            <a:off x="5948626" y="4100881"/>
            <a:ext cx="55118" cy="119363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139BC89-4F3B-A842-A39D-699A545234A1}"/>
              </a:ext>
            </a:extLst>
          </p:cNvPr>
          <p:cNvSpPr/>
          <p:nvPr/>
        </p:nvSpPr>
        <p:spPr>
          <a:xfrm>
            <a:off x="5232045" y="1264551"/>
            <a:ext cx="2138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long-distance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41A49B-E02F-8443-94B4-03BBA5821753}"/>
              </a:ext>
            </a:extLst>
          </p:cNvPr>
          <p:cNvSpPr/>
          <p:nvPr/>
        </p:nvSpPr>
        <p:spPr>
          <a:xfrm>
            <a:off x="1276536" y="4514616"/>
            <a:ext cx="1967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casual/open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D0F976-848B-E340-8089-970D5AD57580}"/>
              </a:ext>
            </a:extLst>
          </p:cNvPr>
          <p:cNvSpPr/>
          <p:nvPr/>
        </p:nvSpPr>
        <p:spPr>
          <a:xfrm>
            <a:off x="4977841" y="5283931"/>
            <a:ext cx="1101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dating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23081E-D5AD-2F4A-B539-1973F4B23C67}"/>
              </a:ext>
            </a:extLst>
          </p:cNvPr>
          <p:cNvSpPr/>
          <p:nvPr/>
        </p:nvSpPr>
        <p:spPr>
          <a:xfrm>
            <a:off x="8888210" y="2791833"/>
            <a:ext cx="1777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committed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FA84F7-A767-A048-B213-147DA4DFC787}"/>
              </a:ext>
            </a:extLst>
          </p:cNvPr>
          <p:cNvSpPr txBox="1"/>
          <p:nvPr/>
        </p:nvSpPr>
        <p:spPr>
          <a:xfrm>
            <a:off x="8212492" y="262279"/>
            <a:ext cx="3979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Types of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75469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6" grpId="0"/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F9E24E92-A063-1443-9A3A-5445F2838CF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" r="5297" b="54416"/>
          <a:stretch/>
        </p:blipFill>
        <p:spPr bwMode="auto">
          <a:xfrm>
            <a:off x="6242957" y="1843881"/>
            <a:ext cx="5455768" cy="3170238"/>
          </a:xfrm>
          <a:prstGeom prst="rect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B19C658-5C6E-B246-BEEC-823AD4A1BE10}"/>
              </a:ext>
            </a:extLst>
          </p:cNvPr>
          <p:cNvSpPr/>
          <p:nvPr/>
        </p:nvSpPr>
        <p:spPr>
          <a:xfrm>
            <a:off x="787190" y="1522427"/>
            <a:ext cx="53088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</a:rPr>
              <a:t>You get a text from your friend; they’re going on a date this evening with someone they met on a dating app.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</a:rPr>
              <a:t>What advice can you give? 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</a:rPr>
              <a:t>How would you reply to them?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1B680F-3390-0244-B8A0-19F0A3571875}"/>
              </a:ext>
            </a:extLst>
          </p:cNvPr>
          <p:cNvSpPr txBox="1"/>
          <p:nvPr/>
        </p:nvSpPr>
        <p:spPr>
          <a:xfrm>
            <a:off x="640233" y="641267"/>
            <a:ext cx="347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j-lt"/>
              </a:rPr>
              <a:t>Advising your friend</a:t>
            </a:r>
          </a:p>
        </p:txBody>
      </p:sp>
    </p:spTree>
    <p:extLst>
      <p:ext uri="{BB962C8B-B14F-4D97-AF65-F5344CB8AC3E}">
        <p14:creationId xmlns:p14="http://schemas.microsoft.com/office/powerpoint/2010/main" val="232266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889B3-348B-8E45-84EB-9BFEB857A1EF}"/>
              </a:ext>
            </a:extLst>
          </p:cNvPr>
          <p:cNvSpPr txBox="1"/>
          <p:nvPr/>
        </p:nvSpPr>
        <p:spPr>
          <a:xfrm>
            <a:off x="399308" y="582067"/>
            <a:ext cx="3093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j-lt"/>
              </a:rPr>
              <a:t>Matching couples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2AB41B-F9EF-3549-A8A7-5F44EFB10723}"/>
              </a:ext>
            </a:extLst>
          </p:cNvPr>
          <p:cNvSpPr txBox="1"/>
          <p:nvPr/>
        </p:nvSpPr>
        <p:spPr>
          <a:xfrm>
            <a:off x="546265" y="1306286"/>
            <a:ext cx="60262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 are going to be given </a:t>
            </a:r>
            <a:r>
              <a:rPr lang="en-US" sz="2800" b="1" dirty="0"/>
              <a:t>6 </a:t>
            </a:r>
            <a:r>
              <a:rPr lang="en-US" sz="2800" dirty="0"/>
              <a:t>different dating app profiles.</a:t>
            </a:r>
          </a:p>
          <a:p>
            <a:r>
              <a:rPr lang="en-US" sz="2800" dirty="0"/>
              <a:t>Which people would you put together to go on a date? Why?</a:t>
            </a:r>
          </a:p>
          <a:p>
            <a:r>
              <a:rPr lang="en-US" sz="2800" dirty="0"/>
              <a:t>Where would they go on their first date? Why?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D15DBA-E2A6-9E4A-BFD5-C0C44DA3468A}"/>
              </a:ext>
            </a:extLst>
          </p:cNvPr>
          <p:cNvSpPr/>
          <p:nvPr/>
        </p:nvSpPr>
        <p:spPr>
          <a:xfrm>
            <a:off x="6384471" y="1320730"/>
            <a:ext cx="5551713" cy="42165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numCol="2">
            <a:spAutoFit/>
          </a:bodyPr>
          <a:lstStyle/>
          <a:p>
            <a:r>
              <a:rPr lang="en-US" sz="2800" b="1" u="sng" dirty="0"/>
              <a:t>Glossary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monogamous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red flag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swiping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long-term relationship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open relationship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long distance relationship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single parent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casual relationship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be intimate  with </a:t>
            </a:r>
            <a:r>
              <a:rPr lang="en-US" sz="2400" i="1" dirty="0" err="1"/>
              <a:t>sby</a:t>
            </a: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go home with </a:t>
            </a:r>
            <a:r>
              <a:rPr lang="en-US" sz="2400" i="1" dirty="0" err="1"/>
              <a:t>sby</a:t>
            </a: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self-conscious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serial dater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click with </a:t>
            </a:r>
            <a:r>
              <a:rPr lang="en-US" sz="2400" i="1" dirty="0" err="1"/>
              <a:t>sby</a:t>
            </a:r>
            <a:r>
              <a:rPr lang="en-US" sz="2400" i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see someone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cheating </a:t>
            </a:r>
          </a:p>
        </p:txBody>
      </p:sp>
      <p:pic>
        <p:nvPicPr>
          <p:cNvPr id="1027" name="Picture 3" descr="Love, Connection, Phone, Mobile, Dating, Phones">
            <a:extLst>
              <a:ext uri="{FF2B5EF4-FFF2-40B4-BE49-F238E27FC236}">
                <a16:creationId xmlns:a16="http://schemas.microsoft.com/office/drawing/2014/main" id="{E7071AE9-DA05-3C41-9CFA-8FDD5991D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798" y="3983942"/>
            <a:ext cx="3883682" cy="258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>
            <a:extLst>
              <a:ext uri="{FF2B5EF4-FFF2-40B4-BE49-F238E27FC236}">
                <a16:creationId xmlns:a16="http://schemas.microsoft.com/office/drawing/2014/main" id="{CCF35F6C-9349-814B-BE61-3EC32A121850}"/>
              </a:ext>
            </a:extLst>
          </p:cNvPr>
          <p:cNvSpPr/>
          <p:nvPr/>
        </p:nvSpPr>
        <p:spPr>
          <a:xfrm>
            <a:off x="6096000" y="3114625"/>
            <a:ext cx="4816927" cy="1971793"/>
          </a:xfrm>
          <a:prstGeom prst="cloudCallout">
            <a:avLst>
              <a:gd name="adj1" fmla="val 44718"/>
              <a:gd name="adj2" fmla="val 50538"/>
            </a:avLst>
          </a:prstGeom>
          <a:solidFill>
            <a:schemeClr val="accent5">
              <a:lumMod val="20000"/>
              <a:lumOff val="80000"/>
              <a:alpha val="97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>
            <a:extLst>
              <a:ext uri="{FF2B5EF4-FFF2-40B4-BE49-F238E27FC236}">
                <a16:creationId xmlns:a16="http://schemas.microsoft.com/office/drawing/2014/main" id="{B3D469CF-1BD6-E54B-A84B-51D69F3FC508}"/>
              </a:ext>
            </a:extLst>
          </p:cNvPr>
          <p:cNvSpPr/>
          <p:nvPr/>
        </p:nvSpPr>
        <p:spPr>
          <a:xfrm>
            <a:off x="546266" y="1771583"/>
            <a:ext cx="4163757" cy="1971793"/>
          </a:xfrm>
          <a:prstGeom prst="cloudCallout">
            <a:avLst>
              <a:gd name="adj1" fmla="val -40748"/>
              <a:gd name="adj2" fmla="val 58150"/>
            </a:avLst>
          </a:prstGeom>
          <a:solidFill>
            <a:schemeClr val="accent5">
              <a:lumMod val="20000"/>
              <a:lumOff val="80000"/>
              <a:alpha val="97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B535B1-FA13-EE48-AD3A-CFBA77AE9DAF}"/>
              </a:ext>
            </a:extLst>
          </p:cNvPr>
          <p:cNvSpPr txBox="1"/>
          <p:nvPr/>
        </p:nvSpPr>
        <p:spPr>
          <a:xfrm>
            <a:off x="546265" y="608611"/>
            <a:ext cx="358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j-lt"/>
              </a:rPr>
              <a:t>Follow-up discussion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F3CAEC-D6D5-2849-B5D4-DBBF758B6B06}"/>
              </a:ext>
            </a:extLst>
          </p:cNvPr>
          <p:cNvSpPr/>
          <p:nvPr/>
        </p:nvSpPr>
        <p:spPr>
          <a:xfrm>
            <a:off x="65625" y="2283628"/>
            <a:ext cx="4816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/>
            <a:r>
              <a:rPr lang="en-GB" sz="2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Why is it difficult for single parents to have relationships?</a:t>
            </a:r>
            <a:r>
              <a:rPr lang="en-GB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8D3ABE-0B4D-0E43-ACCD-BB8DAD00B0B4}"/>
              </a:ext>
            </a:extLst>
          </p:cNvPr>
          <p:cNvSpPr/>
          <p:nvPr/>
        </p:nvSpPr>
        <p:spPr>
          <a:xfrm>
            <a:off x="6389047" y="3450944"/>
            <a:ext cx="36902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When you go on a date, should you </a:t>
            </a:r>
            <a:r>
              <a:rPr lang="en-GB" sz="24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split the bill*</a:t>
            </a:r>
            <a:r>
              <a:rPr lang="en-GB" sz="2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1AFB05-BD04-5941-A93C-A72C78D94DD1}"/>
              </a:ext>
            </a:extLst>
          </p:cNvPr>
          <p:cNvSpPr/>
          <p:nvPr/>
        </p:nvSpPr>
        <p:spPr>
          <a:xfrm>
            <a:off x="4391835" y="6223167"/>
            <a:ext cx="7684680" cy="461665"/>
          </a:xfrm>
          <a:prstGeom prst="rect">
            <a:avLst/>
          </a:prstGeom>
          <a:solidFill>
            <a:srgbClr val="E3F4FF"/>
          </a:solidFill>
          <a:ln>
            <a:solidFill>
              <a:schemeClr val="tx1"/>
            </a:solidFill>
          </a:ln>
        </p:spPr>
        <p:txBody>
          <a:bodyPr wrap="square" numCol="1">
            <a:spAutoFit/>
          </a:bodyPr>
          <a:lstStyle/>
          <a:p>
            <a:r>
              <a:rPr lang="en-US" sz="2400" i="1" dirty="0"/>
              <a:t>*Split the bill </a:t>
            </a:r>
            <a:r>
              <a:rPr lang="en-US" sz="2400" b="1" i="1" dirty="0"/>
              <a:t>– </a:t>
            </a:r>
            <a:r>
              <a:rPr lang="en-US" sz="2400" dirty="0"/>
              <a:t>you pay for your own food or pay 50% each</a:t>
            </a:r>
            <a:endParaRPr lang="en-US" sz="2400" i="1" dirty="0"/>
          </a:p>
        </p:txBody>
      </p:sp>
      <p:sp>
        <p:nvSpPr>
          <p:cNvPr id="10" name="Cloud Callout 9">
            <a:extLst>
              <a:ext uri="{FF2B5EF4-FFF2-40B4-BE49-F238E27FC236}">
                <a16:creationId xmlns:a16="http://schemas.microsoft.com/office/drawing/2014/main" id="{732F4192-9758-B449-AA38-94BB78319B9A}"/>
              </a:ext>
            </a:extLst>
          </p:cNvPr>
          <p:cNvSpPr/>
          <p:nvPr/>
        </p:nvSpPr>
        <p:spPr>
          <a:xfrm>
            <a:off x="5649816" y="414068"/>
            <a:ext cx="5263111" cy="2380889"/>
          </a:xfrm>
          <a:prstGeom prst="cloudCallout">
            <a:avLst>
              <a:gd name="adj1" fmla="val 44718"/>
              <a:gd name="adj2" fmla="val 50538"/>
            </a:avLst>
          </a:prstGeom>
          <a:solidFill>
            <a:schemeClr val="accent5">
              <a:lumMod val="20000"/>
              <a:lumOff val="80000"/>
              <a:alpha val="97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>
                <a:solidFill>
                  <a:schemeClr val="tx1"/>
                </a:solidFill>
              </a:rPr>
              <a:t>Should parents be involved in choosing who their children date and/or their long-term partner?</a:t>
            </a:r>
          </a:p>
          <a:p>
            <a:pPr algn="ctr"/>
            <a:endParaRPr lang="en-US" dirty="0"/>
          </a:p>
        </p:txBody>
      </p:sp>
      <p:sp>
        <p:nvSpPr>
          <p:cNvPr id="11" name="Cloud Callout 10">
            <a:extLst>
              <a:ext uri="{FF2B5EF4-FFF2-40B4-BE49-F238E27FC236}">
                <a16:creationId xmlns:a16="http://schemas.microsoft.com/office/drawing/2014/main" id="{F0F2AE1A-09EB-5D40-9B20-15D25E5692E9}"/>
              </a:ext>
            </a:extLst>
          </p:cNvPr>
          <p:cNvSpPr/>
          <p:nvPr/>
        </p:nvSpPr>
        <p:spPr>
          <a:xfrm>
            <a:off x="1279073" y="3931706"/>
            <a:ext cx="4816927" cy="1971793"/>
          </a:xfrm>
          <a:prstGeom prst="cloudCallout">
            <a:avLst>
              <a:gd name="adj1" fmla="val 44718"/>
              <a:gd name="adj2" fmla="val 50538"/>
            </a:avLst>
          </a:prstGeom>
          <a:solidFill>
            <a:schemeClr val="accent5">
              <a:lumMod val="20000"/>
              <a:lumOff val="80000"/>
              <a:alpha val="97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When is a good age to start dating?</a:t>
            </a:r>
          </a:p>
        </p:txBody>
      </p:sp>
    </p:spTree>
    <p:extLst>
      <p:ext uri="{BB962C8B-B14F-4D97-AF65-F5344CB8AC3E}">
        <p14:creationId xmlns:p14="http://schemas.microsoft.com/office/powerpoint/2010/main" val="86327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" grpId="0"/>
      <p:bldP spid="6" grpId="0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EFD61C-6B06-3C40-881C-B273F2C2844D}"/>
              </a:ext>
            </a:extLst>
          </p:cNvPr>
          <p:cNvSpPr txBox="1"/>
          <p:nvPr/>
        </p:nvSpPr>
        <p:spPr>
          <a:xfrm>
            <a:off x="627908" y="559624"/>
            <a:ext cx="1841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j-lt"/>
              </a:rPr>
              <a:t>Reflection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DDDDA2-91F0-504C-AA40-C7EA71D00CFC}"/>
              </a:ext>
            </a:extLst>
          </p:cNvPr>
          <p:cNvSpPr/>
          <p:nvPr/>
        </p:nvSpPr>
        <p:spPr>
          <a:xfrm>
            <a:off x="376546" y="2037089"/>
            <a:ext cx="11438907" cy="38010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Segoe Print" panose="02000800000000000000" pitchFamily="2" charset="0"/>
              </a:rPr>
              <a:t>Long distance relationships can never work out.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Segoe Print" panose="02000800000000000000" pitchFamily="2" charset="0"/>
              </a:rPr>
              <a:t>Dating apps make dating easier.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Segoe Print" panose="02000800000000000000" pitchFamily="2" charset="0"/>
              </a:rPr>
              <a:t>It’s impossible to get a real idea of what someone is like from a dating app.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Segoe Print" panose="02000800000000000000" pitchFamily="2" charset="0"/>
              </a:rPr>
              <a:t>People are more likely to meet their perfect partner through work/ education/ a religious group/ at bars than meet them online.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Segoe Print" panose="02000800000000000000" pitchFamily="2" charset="0"/>
              </a:rPr>
              <a:t>I would never go home with someone on a first date.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Segoe Print" panose="02000800000000000000" pitchFamily="2" charset="0"/>
              </a:rPr>
              <a:t>Dating is very different in different countries I have lived in to where I live now.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25C913-B1F3-5641-B926-9DB819D37981}"/>
              </a:ext>
            </a:extLst>
          </p:cNvPr>
          <p:cNvSpPr/>
          <p:nvPr/>
        </p:nvSpPr>
        <p:spPr>
          <a:xfrm>
            <a:off x="810984" y="1329134"/>
            <a:ext cx="10129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ea typeface="Calibri" panose="020F0502020204030204" pitchFamily="34" charset="0"/>
              </a:rPr>
              <a:t>Your thoughts about dating. </a:t>
            </a:r>
            <a:r>
              <a:rPr lang="en-GB" sz="2800" i="1" dirty="0">
                <a:solidFill>
                  <a:srgbClr val="000000"/>
                </a:solidFill>
                <a:ea typeface="Calibri" panose="020F0502020204030204" pitchFamily="34" charset="0"/>
              </a:rPr>
              <a:t>Agree</a:t>
            </a:r>
            <a:r>
              <a:rPr lang="en-GB" sz="2800" dirty="0">
                <a:solidFill>
                  <a:srgbClr val="000000"/>
                </a:solidFill>
                <a:ea typeface="Calibri" panose="020F0502020204030204" pitchFamily="34" charset="0"/>
              </a:rPr>
              <a:t> or </a:t>
            </a:r>
            <a:r>
              <a:rPr lang="en-GB" sz="2800" i="1" dirty="0">
                <a:solidFill>
                  <a:srgbClr val="000000"/>
                </a:solidFill>
                <a:ea typeface="Calibri" panose="020F0502020204030204" pitchFamily="34" charset="0"/>
              </a:rPr>
              <a:t>disagree</a:t>
            </a:r>
            <a:r>
              <a:rPr lang="en-GB" sz="2800" dirty="0">
                <a:solidFill>
                  <a:srgbClr val="000000"/>
                </a:solidFill>
                <a:ea typeface="Calibri" panose="020F0502020204030204" pitchFamily="34" charset="0"/>
              </a:rPr>
              <a:t> as is true for you. </a:t>
            </a:r>
          </a:p>
        </p:txBody>
      </p:sp>
    </p:spTree>
    <p:extLst>
      <p:ext uri="{BB962C8B-B14F-4D97-AF65-F5344CB8AC3E}">
        <p14:creationId xmlns:p14="http://schemas.microsoft.com/office/powerpoint/2010/main" val="305611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364</Words>
  <Application>Microsoft Macintosh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Print</vt:lpstr>
      <vt:lpstr>Times New Roman</vt:lpstr>
      <vt:lpstr>Office Theme</vt:lpstr>
      <vt:lpstr>Relationships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 </dc:title>
  <dc:creator>Milo Basak whitbread</dc:creator>
  <cp:lastModifiedBy>jk569</cp:lastModifiedBy>
  <cp:revision>14</cp:revision>
  <dcterms:created xsi:type="dcterms:W3CDTF">2021-08-01T13:25:43Z</dcterms:created>
  <dcterms:modified xsi:type="dcterms:W3CDTF">2021-08-03T16:55:45Z</dcterms:modified>
</cp:coreProperties>
</file>