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4" roundtripDataSignature="AMtx7mj1dFcFHc2iFqFWcnJUHJRM8SDq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1b74ffe7f_0_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a1b74ffe7f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329674" y="-59376"/>
            <a:ext cx="12515851" cy="6923798"/>
            <a:chOff x="-329674" y="-51881"/>
            <a:chExt cx="12515851" cy="6923798"/>
          </a:xfrm>
        </p:grpSpPr>
        <p:sp>
          <p:nvSpPr>
            <p:cNvPr id="90" name="Google Shape;90;p1"/>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1"/>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1"/>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1"/>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1"/>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1"/>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1"/>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1"/>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
          <p:cNvGrpSpPr/>
          <p:nvPr/>
        </p:nvGrpSpPr>
        <p:grpSpPr>
          <a:xfrm>
            <a:off x="1669293" y="3893141"/>
            <a:ext cx="8845667" cy="1771275"/>
            <a:chOff x="1669293" y="3893141"/>
            <a:chExt cx="8845667" cy="1771275"/>
          </a:xfrm>
        </p:grpSpPr>
        <p:sp>
          <p:nvSpPr>
            <p:cNvPr id="110" name="Google Shape;110;p1"/>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1669293" y="3893141"/>
              <a:ext cx="8845667" cy="14202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12" name="Google Shape;112;p1"/>
          <p:cNvSpPr txBox="1"/>
          <p:nvPr>
            <p:ph type="ctrTitle"/>
          </p:nvPr>
        </p:nvSpPr>
        <p:spPr>
          <a:xfrm>
            <a:off x="1759236" y="3980237"/>
            <a:ext cx="8672295" cy="727748"/>
          </a:xfrm>
          <a:prstGeom prst="rect">
            <a:avLst/>
          </a:prstGeom>
          <a:solidFill>
            <a:srgbClr val="011893"/>
          </a:solid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959"/>
              <a:buFont typeface="Calibri"/>
              <a:buNone/>
            </a:pPr>
            <a:r>
              <a:rPr b="1" lang="en-US" sz="3959">
                <a:solidFill>
                  <a:schemeClr val="lt1"/>
                </a:solidFill>
              </a:rPr>
              <a:t>Health and Wellbeing	       		   </a:t>
            </a:r>
            <a:endParaRPr sz="3600">
              <a:solidFill>
                <a:schemeClr val="lt1"/>
              </a:solidFill>
            </a:endParaRPr>
          </a:p>
        </p:txBody>
      </p:sp>
      <p:sp>
        <p:nvSpPr>
          <p:cNvPr id="113" name="Google Shape;113;p1"/>
          <p:cNvSpPr txBox="1"/>
          <p:nvPr>
            <p:ph idx="1" type="subTitle"/>
          </p:nvPr>
        </p:nvSpPr>
        <p:spPr>
          <a:xfrm>
            <a:off x="1759238" y="4707985"/>
            <a:ext cx="8664270" cy="727747"/>
          </a:xfrm>
          <a:prstGeom prst="rect">
            <a:avLst/>
          </a:prstGeom>
          <a:solidFill>
            <a:srgbClr val="011893"/>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b="1" lang="en-US" sz="4000">
                <a:solidFill>
                  <a:schemeClr val="lt1"/>
                </a:solidFill>
              </a:rPr>
              <a:t>The Importance of </a:t>
            </a:r>
            <a:r>
              <a:rPr b="1" lang="en-US" sz="4000">
                <a:solidFill>
                  <a:schemeClr val="lt1"/>
                </a:solidFill>
              </a:rPr>
              <a:t>Sleep </a:t>
            </a:r>
            <a:endParaRPr b="1" sz="4000">
              <a:solidFill>
                <a:schemeClr val="lt1"/>
              </a:solidFill>
            </a:endParaRPr>
          </a:p>
        </p:txBody>
      </p:sp>
      <p:sp>
        <p:nvSpPr>
          <p:cNvPr id="114" name="Google Shape;114;p1"/>
          <p:cNvSpPr/>
          <p:nvPr/>
        </p:nvSpPr>
        <p:spPr>
          <a:xfrm>
            <a:off x="1668032" y="1179555"/>
            <a:ext cx="8850737" cy="2621445"/>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var/folders/m0/g0d2gdqj3g1dby02qbwk7lnr0000gn/T/com.microsoft.Word/Content.MSO/6CB9C466.tmp" id="115" name="Google Shape;115;p1"/>
          <p:cNvPicPr preferRelativeResize="0"/>
          <p:nvPr/>
        </p:nvPicPr>
        <p:blipFill rotWithShape="1">
          <a:blip r:embed="rId3">
            <a:alphaModFix/>
          </a:blip>
          <a:srcRect b="0" l="0" r="0" t="0"/>
          <a:stretch/>
        </p:blipFill>
        <p:spPr>
          <a:xfrm>
            <a:off x="2063778" y="1346402"/>
            <a:ext cx="8058701" cy="23024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5000"/>
          </a:blip>
          <a:stretch>
            <a:fillRect/>
          </a:stretch>
        </a:blipFill>
      </p:bgPr>
    </p:bg>
    <p:spTree>
      <p:nvGrpSpPr>
        <p:cNvPr id="119" name="Shape 119"/>
        <p:cNvGrpSpPr/>
        <p:nvPr/>
      </p:nvGrpSpPr>
      <p:grpSpPr>
        <a:xfrm>
          <a:off x="0" y="0"/>
          <a:ext cx="0" cy="0"/>
          <a:chOff x="0" y="0"/>
          <a:chExt cx="0" cy="0"/>
        </a:xfrm>
      </p:grpSpPr>
      <p:sp>
        <p:nvSpPr>
          <p:cNvPr id="120" name="Google Shape;120;p2"/>
          <p:cNvSpPr/>
          <p:nvPr/>
        </p:nvSpPr>
        <p:spPr>
          <a:xfrm>
            <a:off x="321564" y="320040"/>
            <a:ext cx="11548872" cy="6217920"/>
          </a:xfrm>
          <a:prstGeom prst="rect">
            <a:avLst/>
          </a:prstGeom>
          <a:solidFill>
            <a:srgbClr val="3F3F3F"/>
          </a:solidFill>
          <a:ln cap="sq" cmpd="thinThick" w="1270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2"/>
          <p:cNvSpPr txBox="1"/>
          <p:nvPr>
            <p:ph type="title"/>
          </p:nvPr>
        </p:nvSpPr>
        <p:spPr>
          <a:xfrm>
            <a:off x="838200" y="6318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432FF"/>
              </a:buClr>
              <a:buSzPts val="4400"/>
              <a:buFont typeface="Calibri"/>
              <a:buNone/>
            </a:pPr>
            <a:r>
              <a:rPr lang="en-US">
                <a:solidFill>
                  <a:schemeClr val="lt1"/>
                </a:solidFill>
              </a:rPr>
              <a:t>Lesson Objectives</a:t>
            </a:r>
            <a:endParaRPr/>
          </a:p>
        </p:txBody>
      </p:sp>
      <p:cxnSp>
        <p:nvCxnSpPr>
          <p:cNvPr id="122" name="Google Shape;122;p2"/>
          <p:cNvCxnSpPr/>
          <p:nvPr/>
        </p:nvCxnSpPr>
        <p:spPr>
          <a:xfrm>
            <a:off x="897636" y="1957388"/>
            <a:ext cx="10396728" cy="0"/>
          </a:xfrm>
          <a:prstGeom prst="straightConnector1">
            <a:avLst/>
          </a:prstGeom>
          <a:noFill/>
          <a:ln cap="flat" cmpd="sng" w="22225">
            <a:solidFill>
              <a:schemeClr val="lt1"/>
            </a:solidFill>
            <a:prstDash val="solid"/>
            <a:round/>
            <a:headEnd len="sm" w="sm" type="none"/>
            <a:tailEnd len="sm" w="sm" type="none"/>
          </a:ln>
        </p:spPr>
      </p:cxnSp>
      <p:sp>
        <p:nvSpPr>
          <p:cNvPr id="123" name="Google Shape;123;p2"/>
          <p:cNvSpPr txBox="1"/>
          <p:nvPr>
            <p:ph idx="1" type="body"/>
          </p:nvPr>
        </p:nvSpPr>
        <p:spPr>
          <a:xfrm>
            <a:off x="838200" y="2269173"/>
            <a:ext cx="10515600" cy="365998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432FF"/>
              </a:buClr>
              <a:buSzPts val="3200"/>
              <a:buNone/>
            </a:pPr>
            <a:r>
              <a:rPr lang="en-US" sz="2600">
                <a:solidFill>
                  <a:schemeClr val="lt1"/>
                </a:solidFill>
              </a:rPr>
              <a:t>By the end of the lesson you will have:</a:t>
            </a:r>
            <a:endParaRPr/>
          </a:p>
          <a:p>
            <a:pPr indent="0" lvl="0" marL="0" rtl="0" algn="l">
              <a:lnSpc>
                <a:spcPct val="100000"/>
              </a:lnSpc>
              <a:spcBef>
                <a:spcPts val="0"/>
              </a:spcBef>
              <a:spcAft>
                <a:spcPts val="0"/>
              </a:spcAft>
              <a:buClr>
                <a:srgbClr val="0432FF"/>
              </a:buClr>
              <a:buSzPts val="3200"/>
              <a:buNone/>
            </a:pPr>
            <a:r>
              <a:t/>
            </a:r>
            <a:endParaRPr sz="2600">
              <a:solidFill>
                <a:schemeClr val="lt1"/>
              </a:solidFill>
            </a:endParaRPr>
          </a:p>
          <a:p>
            <a:pPr indent="-342900" lvl="0" marL="457200" rtl="0" algn="l">
              <a:lnSpc>
                <a:spcPct val="100000"/>
              </a:lnSpc>
              <a:spcBef>
                <a:spcPts val="360"/>
              </a:spcBef>
              <a:spcAft>
                <a:spcPts val="0"/>
              </a:spcAft>
              <a:buSzPts val="1800"/>
              <a:buChar char="•"/>
            </a:pPr>
            <a:r>
              <a:rPr lang="en-US">
                <a:solidFill>
                  <a:schemeClr val="lt1"/>
                </a:solidFill>
              </a:rPr>
              <a:t>looked at the importance of sleep</a:t>
            </a:r>
            <a:endParaRPr/>
          </a:p>
          <a:p>
            <a:pPr indent="-342900" lvl="0" marL="457200" rtl="0" algn="l">
              <a:lnSpc>
                <a:spcPct val="100000"/>
              </a:lnSpc>
              <a:spcBef>
                <a:spcPts val="360"/>
              </a:spcBef>
              <a:spcAft>
                <a:spcPts val="0"/>
              </a:spcAft>
              <a:buSzPts val="1800"/>
              <a:buChar char="•"/>
            </a:pPr>
            <a:r>
              <a:rPr lang="en-US">
                <a:solidFill>
                  <a:schemeClr val="lt1"/>
                </a:solidFill>
              </a:rPr>
              <a:t>identified some of the problems of not having enough sleep</a:t>
            </a:r>
            <a:endParaRPr/>
          </a:p>
          <a:p>
            <a:pPr indent="-342900" lvl="0" marL="457200" rtl="0" algn="l">
              <a:lnSpc>
                <a:spcPct val="100000"/>
              </a:lnSpc>
              <a:spcBef>
                <a:spcPts val="360"/>
              </a:spcBef>
              <a:spcAft>
                <a:spcPts val="0"/>
              </a:spcAft>
              <a:buClr>
                <a:schemeClr val="dk1"/>
              </a:buClr>
              <a:buSzPts val="1800"/>
              <a:buChar char="•"/>
            </a:pPr>
            <a:r>
              <a:rPr lang="en-US">
                <a:solidFill>
                  <a:schemeClr val="lt1"/>
                </a:solidFill>
              </a:rPr>
              <a:t>discussed some of the problems of sleeping too much</a:t>
            </a:r>
            <a:endParaRPr sz="2400">
              <a:solidFill>
                <a:schemeClr val="lt1"/>
              </a:solidFill>
            </a:endParaRPr>
          </a:p>
          <a:p>
            <a:pPr indent="-139700" lvl="0" marL="342900" rtl="0" algn="l">
              <a:lnSpc>
                <a:spcPct val="100000"/>
              </a:lnSpc>
              <a:spcBef>
                <a:spcPts val="1840"/>
              </a:spcBef>
              <a:spcAft>
                <a:spcPts val="0"/>
              </a:spcAft>
              <a:buClr>
                <a:srgbClr val="0432FF"/>
              </a:buClr>
              <a:buSzPts val="3200"/>
              <a:buNone/>
            </a:pPr>
            <a:r>
              <a:t/>
            </a:r>
            <a:endParaRPr sz="2400">
              <a:solidFill>
                <a:schemeClr val="lt1"/>
              </a:solidFill>
            </a:endParaRPr>
          </a:p>
          <a:p>
            <a:pPr indent="0" lvl="0" marL="342900" rtl="0" algn="l">
              <a:lnSpc>
                <a:spcPct val="100000"/>
              </a:lnSpc>
              <a:spcBef>
                <a:spcPts val="1840"/>
              </a:spcBef>
              <a:spcAft>
                <a:spcPts val="0"/>
              </a:spcAft>
              <a:buSzPts val="1800"/>
              <a:buNone/>
            </a:pPr>
            <a:r>
              <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2000"/>
          </a:blip>
          <a:stretch>
            <a:fillRect/>
          </a:stretch>
        </a:blipFill>
      </p:bgPr>
    </p:bg>
    <p:spTree>
      <p:nvGrpSpPr>
        <p:cNvPr id="127" name="Shape 127"/>
        <p:cNvGrpSpPr/>
        <p:nvPr/>
      </p:nvGrpSpPr>
      <p:grpSpPr>
        <a:xfrm>
          <a:off x="0" y="0"/>
          <a:ext cx="0" cy="0"/>
          <a:chOff x="0" y="0"/>
          <a:chExt cx="0" cy="0"/>
        </a:xfrm>
      </p:grpSpPr>
      <p:sp>
        <p:nvSpPr>
          <p:cNvPr id="128" name="Google Shape;128;ga1b74ffe7f_0_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How well do we really sleep?</a:t>
            </a:r>
            <a:endParaRPr/>
          </a:p>
        </p:txBody>
      </p:sp>
      <p:sp>
        <p:nvSpPr>
          <p:cNvPr id="129" name="Google Shape;129;ga1b74ffe7f_0_2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114300" rtl="0" algn="ctr">
              <a:lnSpc>
                <a:spcPct val="100000"/>
              </a:lnSpc>
              <a:spcBef>
                <a:spcPts val="360"/>
              </a:spcBef>
              <a:spcAft>
                <a:spcPts val="0"/>
              </a:spcAft>
              <a:buSzPts val="1800"/>
              <a:buNone/>
            </a:pPr>
            <a:r>
              <a:rPr lang="en-US"/>
              <a:t>80% of teenagers don’t get the right amount of sleep in Europe</a:t>
            </a:r>
            <a:r>
              <a:rPr i="1" lang="en-US"/>
              <a:t>.</a:t>
            </a:r>
            <a:endParaRPr/>
          </a:p>
          <a:p>
            <a:pPr indent="0" lvl="0" marL="114300" rtl="0" algn="ctr">
              <a:lnSpc>
                <a:spcPct val="100000"/>
              </a:lnSpc>
              <a:spcBef>
                <a:spcPts val="360"/>
              </a:spcBef>
              <a:spcAft>
                <a:spcPts val="0"/>
              </a:spcAft>
              <a:buSzPts val="1800"/>
              <a:buNone/>
            </a:pPr>
            <a:r>
              <a:t/>
            </a:r>
            <a:endParaRPr i="1"/>
          </a:p>
          <a:p>
            <a:pPr indent="0" lvl="0" marL="114300" rtl="0" algn="ctr">
              <a:lnSpc>
                <a:spcPct val="100000"/>
              </a:lnSpc>
              <a:spcBef>
                <a:spcPts val="360"/>
              </a:spcBef>
              <a:spcAft>
                <a:spcPts val="0"/>
              </a:spcAft>
              <a:buSzPts val="1800"/>
              <a:buNone/>
            </a:pPr>
            <a:r>
              <a:rPr lang="en-US"/>
              <a:t>Why do you think so many teenagers don’t get enough sleep?</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2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2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20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2000"/>
                                        <p:tgtEl>
                                          <p:spTgt spid="12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9000"/>
          </a:blip>
          <a:stretch>
            <a:fillRect/>
          </a:stretch>
        </a:blipFill>
      </p:bgPr>
    </p:bg>
    <p:spTree>
      <p:nvGrpSpPr>
        <p:cNvPr id="133" name="Shape 133"/>
        <p:cNvGrpSpPr/>
        <p:nvPr/>
      </p:nvGrpSpPr>
      <p:grpSpPr>
        <a:xfrm>
          <a:off x="0" y="0"/>
          <a:ext cx="0" cy="0"/>
          <a:chOff x="0" y="0"/>
          <a:chExt cx="0" cy="0"/>
        </a:xfrm>
      </p:grpSpPr>
      <p:sp>
        <p:nvSpPr>
          <p:cNvPr id="134" name="Google Shape;134;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Pre-reading</a:t>
            </a:r>
            <a:endParaRPr/>
          </a:p>
        </p:txBody>
      </p:sp>
      <p:sp>
        <p:nvSpPr>
          <p:cNvPr id="135" name="Google Shape;135;p4"/>
          <p:cNvSpPr txBox="1"/>
          <p:nvPr>
            <p:ph idx="1" type="body"/>
          </p:nvPr>
        </p:nvSpPr>
        <p:spPr>
          <a:xfrm>
            <a:off x="609600" y="1285876"/>
            <a:ext cx="10972800" cy="5457824"/>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360"/>
              </a:spcBef>
              <a:spcAft>
                <a:spcPts val="0"/>
              </a:spcAft>
              <a:buSzPts val="1800"/>
              <a:buNone/>
            </a:pPr>
            <a:r>
              <a:rPr lang="en-US" sz="3182"/>
              <a:t>1)How many hours sleep do these people need? </a:t>
            </a:r>
            <a:endParaRPr/>
          </a:p>
          <a:p>
            <a:pPr indent="0" lvl="0" marL="114300" rtl="0" algn="l">
              <a:lnSpc>
                <a:spcPct val="80000"/>
              </a:lnSpc>
              <a:spcBef>
                <a:spcPts val="360"/>
              </a:spcBef>
              <a:spcAft>
                <a:spcPts val="0"/>
              </a:spcAft>
              <a:buSzPts val="1800"/>
              <a:buNone/>
            </a:pPr>
            <a:r>
              <a:rPr lang="en-US" sz="3182"/>
              <a:t>Infants			Teenagers			Adults</a:t>
            </a:r>
            <a:endParaRPr/>
          </a:p>
          <a:p>
            <a:pPr indent="0" lvl="0" marL="114300" rtl="0" algn="l">
              <a:lnSpc>
                <a:spcPct val="80000"/>
              </a:lnSpc>
              <a:spcBef>
                <a:spcPts val="360"/>
              </a:spcBef>
              <a:spcAft>
                <a:spcPts val="0"/>
              </a:spcAft>
              <a:buSzPts val="1800"/>
              <a:buNone/>
            </a:pPr>
            <a:r>
              <a:t/>
            </a:r>
            <a:endParaRPr sz="3182"/>
          </a:p>
          <a:p>
            <a:pPr indent="0" lvl="0" marL="114300" rtl="0" algn="l">
              <a:lnSpc>
                <a:spcPct val="80000"/>
              </a:lnSpc>
              <a:spcBef>
                <a:spcPts val="360"/>
              </a:spcBef>
              <a:spcAft>
                <a:spcPts val="0"/>
              </a:spcAft>
              <a:buSzPts val="1800"/>
              <a:buNone/>
            </a:pPr>
            <a:r>
              <a:rPr lang="en-US" sz="3182"/>
              <a:t>2) Is sleep more important when we are younger or older?</a:t>
            </a:r>
            <a:endParaRPr/>
          </a:p>
          <a:p>
            <a:pPr indent="0" lvl="0" marL="114300" rtl="0" algn="l">
              <a:lnSpc>
                <a:spcPct val="80000"/>
              </a:lnSpc>
              <a:spcBef>
                <a:spcPts val="360"/>
              </a:spcBef>
              <a:spcAft>
                <a:spcPts val="0"/>
              </a:spcAft>
              <a:buSzPts val="1800"/>
              <a:buNone/>
            </a:pPr>
            <a:r>
              <a:t/>
            </a:r>
            <a:endParaRPr sz="3182"/>
          </a:p>
          <a:p>
            <a:pPr indent="0" lvl="0" marL="114300" rtl="0" algn="l">
              <a:lnSpc>
                <a:spcPct val="80000"/>
              </a:lnSpc>
              <a:spcBef>
                <a:spcPts val="360"/>
              </a:spcBef>
              <a:spcAft>
                <a:spcPts val="0"/>
              </a:spcAft>
              <a:buSzPts val="1800"/>
              <a:buNone/>
            </a:pPr>
            <a:r>
              <a:rPr lang="en-US" sz="3182"/>
              <a:t>3) Why is sleep so important?</a:t>
            </a:r>
            <a:endParaRPr/>
          </a:p>
          <a:p>
            <a:pPr indent="0" lvl="0" marL="114300" rtl="0" algn="l">
              <a:lnSpc>
                <a:spcPct val="80000"/>
              </a:lnSpc>
              <a:spcBef>
                <a:spcPts val="360"/>
              </a:spcBef>
              <a:spcAft>
                <a:spcPts val="0"/>
              </a:spcAft>
              <a:buSzPts val="1800"/>
              <a:buNone/>
            </a:pPr>
            <a:r>
              <a:t/>
            </a:r>
            <a:endParaRPr sz="3182"/>
          </a:p>
          <a:p>
            <a:pPr indent="0" lvl="0" marL="114300" rtl="0" algn="l">
              <a:lnSpc>
                <a:spcPct val="80000"/>
              </a:lnSpc>
              <a:spcBef>
                <a:spcPts val="360"/>
              </a:spcBef>
              <a:spcAft>
                <a:spcPts val="0"/>
              </a:spcAft>
              <a:buSzPts val="1800"/>
              <a:buNone/>
            </a:pPr>
            <a:r>
              <a:rPr lang="en-US" sz="3182"/>
              <a:t>4) What happens if we do not get enough sleep?</a:t>
            </a:r>
            <a:endParaRPr/>
          </a:p>
          <a:p>
            <a:pPr indent="0" lvl="0" marL="114300" rtl="0" algn="l">
              <a:lnSpc>
                <a:spcPct val="80000"/>
              </a:lnSpc>
              <a:spcBef>
                <a:spcPts val="360"/>
              </a:spcBef>
              <a:spcAft>
                <a:spcPts val="0"/>
              </a:spcAft>
              <a:buSzPts val="1800"/>
              <a:buNone/>
            </a:pPr>
            <a:r>
              <a:rPr lang="en-US" sz="3182"/>
              <a:t> </a:t>
            </a:r>
            <a:endParaRPr/>
          </a:p>
          <a:p>
            <a:pPr indent="0" lvl="0" marL="114300" rtl="0" algn="l">
              <a:lnSpc>
                <a:spcPct val="80000"/>
              </a:lnSpc>
              <a:spcBef>
                <a:spcPts val="360"/>
              </a:spcBef>
              <a:spcAft>
                <a:spcPts val="0"/>
              </a:spcAft>
              <a:buSzPts val="1800"/>
              <a:buNone/>
            </a:pPr>
            <a:r>
              <a:rPr lang="en-US" sz="3182"/>
              <a:t>5) What can happen if you oversleep?</a:t>
            </a:r>
            <a:endParaRPr/>
          </a:p>
          <a:p>
            <a:pPr indent="-228600" lvl="0" marL="457200" rtl="0" algn="l">
              <a:lnSpc>
                <a:spcPct val="80000"/>
              </a:lnSpc>
              <a:spcBef>
                <a:spcPts val="360"/>
              </a:spcBef>
              <a:spcAft>
                <a:spcPts val="0"/>
              </a:spcAft>
              <a:buClr>
                <a:schemeClr val="dk1"/>
              </a:buClr>
              <a:buSzPts val="1800"/>
              <a:buNone/>
            </a:pPr>
            <a:r>
              <a:t/>
            </a:r>
            <a:endParaRPr sz="1520"/>
          </a:p>
          <a:p>
            <a:pPr indent="0" lvl="0" marL="114300" rtl="0" algn="l">
              <a:lnSpc>
                <a:spcPct val="80000"/>
              </a:lnSpc>
              <a:spcBef>
                <a:spcPts val="360"/>
              </a:spcBef>
              <a:spcAft>
                <a:spcPts val="0"/>
              </a:spcAft>
              <a:buSzPts val="1800"/>
              <a:buNone/>
            </a:pPr>
            <a:r>
              <a:rPr lang="en-US" sz="1520"/>
              <a:t> </a:t>
            </a:r>
            <a:endParaRPr/>
          </a:p>
          <a:p>
            <a:pPr indent="-228600" lvl="0" marL="457200" rtl="0" algn="l">
              <a:lnSpc>
                <a:spcPct val="80000"/>
              </a:lnSpc>
              <a:spcBef>
                <a:spcPts val="360"/>
              </a:spcBef>
              <a:spcAft>
                <a:spcPts val="0"/>
              </a:spcAft>
              <a:buClr>
                <a:schemeClr val="dk1"/>
              </a:buClr>
              <a:buSzPts val="1800"/>
              <a:buNone/>
            </a:pPr>
            <a:r>
              <a:t/>
            </a:r>
            <a:endParaRPr sz="15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9000"/>
          </a:blip>
          <a:stretch>
            <a:fillRect/>
          </a:stretch>
        </a:blipFill>
      </p:bgPr>
    </p:bg>
    <p:spTree>
      <p:nvGrpSpPr>
        <p:cNvPr id="139" name="Shape 139"/>
        <p:cNvGrpSpPr/>
        <p:nvPr/>
      </p:nvGrpSpPr>
      <p:grpSpPr>
        <a:xfrm>
          <a:off x="0" y="0"/>
          <a:ext cx="0" cy="0"/>
          <a:chOff x="0" y="0"/>
          <a:chExt cx="0" cy="0"/>
        </a:xfrm>
      </p:grpSpPr>
      <p:sp>
        <p:nvSpPr>
          <p:cNvPr id="140" name="Google Shape;14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All About Sleep</a:t>
            </a:r>
            <a:endParaRPr/>
          </a:p>
        </p:txBody>
      </p:sp>
      <p:sp>
        <p:nvSpPr>
          <p:cNvPr id="141" name="Google Shape;141;p17"/>
          <p:cNvSpPr txBox="1"/>
          <p:nvPr>
            <p:ph idx="1" type="body"/>
          </p:nvPr>
        </p:nvSpPr>
        <p:spPr>
          <a:xfrm>
            <a:off x="500063" y="928688"/>
            <a:ext cx="11082337" cy="5815012"/>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a:p>
            <a:pPr indent="0" lvl="0" marL="114300" rtl="0" algn="l">
              <a:lnSpc>
                <a:spcPct val="100000"/>
              </a:lnSpc>
              <a:spcBef>
                <a:spcPts val="360"/>
              </a:spcBef>
              <a:spcAft>
                <a:spcPts val="0"/>
              </a:spcAft>
              <a:buSzPts val="1800"/>
              <a:buNone/>
            </a:pPr>
            <a:r>
              <a:rPr lang="en-US"/>
              <a:t>3.1 Read the text, </a:t>
            </a:r>
            <a:r>
              <a:rPr b="1" i="1" lang="en-US"/>
              <a:t>All About Sleep,</a:t>
            </a:r>
            <a:r>
              <a:rPr lang="en-US"/>
              <a:t> to check your answers to the pre-reading.</a:t>
            </a:r>
            <a:endParaRPr/>
          </a:p>
          <a:p>
            <a:pPr indent="0" lvl="0" marL="114300" rtl="0" algn="l">
              <a:lnSpc>
                <a:spcPct val="100000"/>
              </a:lnSpc>
              <a:spcBef>
                <a:spcPts val="360"/>
              </a:spcBef>
              <a:spcAft>
                <a:spcPts val="0"/>
              </a:spcAft>
              <a:buSzPts val="1800"/>
              <a:buNone/>
            </a:pPr>
            <a:r>
              <a:t/>
            </a:r>
            <a:endParaRPr/>
          </a:p>
          <a:p>
            <a:pPr indent="0" lvl="0" marL="114300" rtl="0" algn="l">
              <a:lnSpc>
                <a:spcPct val="100000"/>
              </a:lnSpc>
              <a:spcBef>
                <a:spcPts val="360"/>
              </a:spcBef>
              <a:spcAft>
                <a:spcPts val="0"/>
              </a:spcAft>
              <a:buSzPts val="1800"/>
              <a:buNone/>
            </a:pPr>
            <a:r>
              <a:rPr lang="en-US"/>
              <a:t>3.2 Match the paragraph headings to the paragraphs.</a:t>
            </a:r>
            <a:endParaRPr/>
          </a:p>
          <a:p>
            <a:pPr indent="0" lvl="0" marL="114300" rtl="0" algn="l">
              <a:lnSpc>
                <a:spcPct val="100000"/>
              </a:lnSpc>
              <a:spcBef>
                <a:spcPts val="360"/>
              </a:spcBef>
              <a:spcAft>
                <a:spcPts val="0"/>
              </a:spcAft>
              <a:buSzPts val="1800"/>
              <a:buNone/>
            </a:pPr>
            <a:r>
              <a:rPr lang="en-US"/>
              <a:t>1)Keeping the kilos off		Paragraph B</a:t>
            </a:r>
            <a:endParaRPr/>
          </a:p>
          <a:p>
            <a:pPr indent="0" lvl="0" marL="114300" rtl="0" algn="l">
              <a:lnSpc>
                <a:spcPct val="100000"/>
              </a:lnSpc>
              <a:spcBef>
                <a:spcPts val="360"/>
              </a:spcBef>
              <a:spcAft>
                <a:spcPts val="0"/>
              </a:spcAft>
              <a:buSzPts val="1800"/>
              <a:buNone/>
            </a:pPr>
            <a:r>
              <a:rPr lang="en-US"/>
              <a:t>2) Keeping diseases away 		Paragraph E</a:t>
            </a:r>
            <a:endParaRPr/>
          </a:p>
          <a:p>
            <a:pPr indent="0" lvl="0" marL="114300" rtl="0" algn="l">
              <a:lnSpc>
                <a:spcPct val="100000"/>
              </a:lnSpc>
              <a:spcBef>
                <a:spcPts val="360"/>
              </a:spcBef>
              <a:spcAft>
                <a:spcPts val="0"/>
              </a:spcAft>
              <a:buSzPts val="1800"/>
              <a:buNone/>
            </a:pPr>
            <a:r>
              <a:rPr lang="en-US"/>
              <a:t>3) Keeping growing 			Paragraph A</a:t>
            </a:r>
            <a:endParaRPr/>
          </a:p>
          <a:p>
            <a:pPr indent="0" lvl="0" marL="114300" rtl="0" algn="l">
              <a:lnSpc>
                <a:spcPct val="100000"/>
              </a:lnSpc>
              <a:spcBef>
                <a:spcPts val="360"/>
              </a:spcBef>
              <a:spcAft>
                <a:spcPts val="0"/>
              </a:spcAft>
              <a:buSzPts val="1800"/>
              <a:buNone/>
            </a:pPr>
            <a:r>
              <a:rPr lang="en-US"/>
              <a:t>4) Keeping focussed 			Paragraph D</a:t>
            </a:r>
            <a:endParaRPr/>
          </a:p>
          <a:p>
            <a:pPr indent="0" lvl="0" marL="114300" rtl="0" algn="l">
              <a:lnSpc>
                <a:spcPct val="100000"/>
              </a:lnSpc>
              <a:spcBef>
                <a:spcPts val="360"/>
              </a:spcBef>
              <a:spcAft>
                <a:spcPts val="0"/>
              </a:spcAft>
              <a:buSzPts val="1800"/>
              <a:buNone/>
            </a:pPr>
            <a:r>
              <a:rPr lang="en-US"/>
              <a:t>5) Keeping the risks down 		Paragraph 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9000"/>
          </a:blip>
          <a:stretch>
            <a:fillRect/>
          </a:stretch>
        </a:blipFill>
      </p:bgPr>
    </p:bg>
    <p:spTree>
      <p:nvGrpSpPr>
        <p:cNvPr id="145" name="Shape 145"/>
        <p:cNvGrpSpPr/>
        <p:nvPr/>
      </p:nvGrpSpPr>
      <p:grpSpPr>
        <a:xfrm>
          <a:off x="0" y="0"/>
          <a:ext cx="0" cy="0"/>
          <a:chOff x="0" y="0"/>
          <a:chExt cx="0" cy="0"/>
        </a:xfrm>
      </p:grpSpPr>
      <p:sp>
        <p:nvSpPr>
          <p:cNvPr id="146" name="Google Shape;146;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br>
              <a:rPr lang="en-US" sz="3959"/>
            </a:br>
            <a:br>
              <a:rPr lang="en-US" sz="3959"/>
            </a:br>
            <a:br>
              <a:rPr lang="en-US" sz="3959"/>
            </a:br>
            <a:r>
              <a:rPr lang="en-US" sz="3959"/>
              <a:t>Synonyms</a:t>
            </a:r>
            <a:br>
              <a:rPr lang="en-US" sz="3959"/>
            </a:br>
            <a:br>
              <a:rPr lang="en-US" sz="3959"/>
            </a:br>
            <a:br>
              <a:rPr lang="en-US" sz="3959"/>
            </a:br>
            <a:endParaRPr sz="3959"/>
          </a:p>
        </p:txBody>
      </p:sp>
      <p:sp>
        <p:nvSpPr>
          <p:cNvPr id="147" name="Google Shape;147;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360"/>
              </a:spcBef>
              <a:spcAft>
                <a:spcPts val="0"/>
              </a:spcAft>
              <a:buSzPts val="1800"/>
              <a:buNone/>
            </a:pPr>
            <a:r>
              <a:rPr b="1" lang="en-US" sz="2720"/>
              <a:t>3.3 </a:t>
            </a:r>
            <a:r>
              <a:rPr lang="en-US" sz="2720"/>
              <a:t>Which word means </a:t>
            </a:r>
            <a:r>
              <a:rPr b="1" i="1" lang="en-US" sz="2720"/>
              <a:t>very important </a:t>
            </a:r>
            <a:r>
              <a:rPr lang="en-US" sz="2720"/>
              <a:t>in the following paragraphs:</a:t>
            </a:r>
            <a:endParaRPr/>
          </a:p>
          <a:p>
            <a:pPr indent="0" lvl="0" marL="114300" rtl="0" algn="l">
              <a:lnSpc>
                <a:spcPct val="80000"/>
              </a:lnSpc>
              <a:spcBef>
                <a:spcPts val="360"/>
              </a:spcBef>
              <a:spcAft>
                <a:spcPts val="0"/>
              </a:spcAft>
              <a:buSzPts val="1800"/>
              <a:buNone/>
            </a:pPr>
            <a:r>
              <a:t/>
            </a:r>
            <a:endParaRPr sz="2720"/>
          </a:p>
          <a:p>
            <a:pPr indent="0" lvl="0" marL="114300" rtl="0" algn="l">
              <a:lnSpc>
                <a:spcPct val="80000"/>
              </a:lnSpc>
              <a:spcBef>
                <a:spcPts val="360"/>
              </a:spcBef>
              <a:spcAft>
                <a:spcPts val="0"/>
              </a:spcAft>
              <a:buSzPts val="1800"/>
              <a:buNone/>
            </a:pPr>
            <a:r>
              <a:rPr lang="en-US" sz="2720"/>
              <a:t>Introductory Paragraph? 	            </a:t>
            </a:r>
            <a:r>
              <a:rPr b="1" lang="en-US" sz="2720"/>
              <a:t>critical   </a:t>
            </a:r>
            <a:endParaRPr/>
          </a:p>
          <a:p>
            <a:pPr indent="0" lvl="0" marL="114300" rtl="0" algn="l">
              <a:lnSpc>
                <a:spcPct val="80000"/>
              </a:lnSpc>
              <a:spcBef>
                <a:spcPts val="360"/>
              </a:spcBef>
              <a:spcAft>
                <a:spcPts val="0"/>
              </a:spcAft>
              <a:buSzPts val="1800"/>
              <a:buNone/>
            </a:pPr>
            <a:r>
              <a:rPr lang="en-US" sz="2720"/>
              <a:t>Paragraph A? 			</a:t>
            </a:r>
            <a:r>
              <a:rPr b="1" lang="en-US" sz="2720"/>
              <a:t>essential</a:t>
            </a:r>
            <a:endParaRPr/>
          </a:p>
          <a:p>
            <a:pPr indent="0" lvl="0" marL="114300" rtl="0" algn="l">
              <a:lnSpc>
                <a:spcPct val="80000"/>
              </a:lnSpc>
              <a:spcBef>
                <a:spcPts val="360"/>
              </a:spcBef>
              <a:spcAft>
                <a:spcPts val="0"/>
              </a:spcAft>
              <a:buSzPts val="1800"/>
              <a:buNone/>
            </a:pPr>
            <a:r>
              <a:rPr lang="en-US" sz="2720"/>
              <a:t>Paragraph E? 			</a:t>
            </a:r>
            <a:r>
              <a:rPr b="1" lang="en-US" sz="2720"/>
              <a:t>vital</a:t>
            </a:r>
            <a:endParaRPr/>
          </a:p>
          <a:p>
            <a:pPr indent="0" lvl="0" marL="114300" rtl="0" algn="l">
              <a:lnSpc>
                <a:spcPct val="80000"/>
              </a:lnSpc>
              <a:spcBef>
                <a:spcPts val="360"/>
              </a:spcBef>
              <a:spcAft>
                <a:spcPts val="0"/>
              </a:spcAft>
              <a:buSzPts val="1800"/>
              <a:buNone/>
            </a:pPr>
            <a:r>
              <a:rPr lang="en-US" sz="2720"/>
              <a:t> </a:t>
            </a:r>
            <a:endParaRPr/>
          </a:p>
          <a:p>
            <a:pPr indent="0" lvl="0" marL="114300" rtl="0" algn="l">
              <a:lnSpc>
                <a:spcPct val="80000"/>
              </a:lnSpc>
              <a:spcBef>
                <a:spcPts val="360"/>
              </a:spcBef>
              <a:spcAft>
                <a:spcPts val="0"/>
              </a:spcAft>
              <a:buSzPts val="1800"/>
              <a:buNone/>
            </a:pPr>
            <a:r>
              <a:rPr lang="en-US" sz="2720"/>
              <a:t>Which word means </a:t>
            </a:r>
            <a:r>
              <a:rPr b="1" i="1" lang="en-US" sz="2720"/>
              <a:t>not enough</a:t>
            </a:r>
            <a:r>
              <a:rPr lang="en-US" sz="2720"/>
              <a:t> in the following paragraphs:</a:t>
            </a:r>
            <a:endParaRPr/>
          </a:p>
          <a:p>
            <a:pPr indent="0" lvl="0" marL="114300" rtl="0" algn="l">
              <a:lnSpc>
                <a:spcPct val="80000"/>
              </a:lnSpc>
              <a:spcBef>
                <a:spcPts val="360"/>
              </a:spcBef>
              <a:spcAft>
                <a:spcPts val="0"/>
              </a:spcAft>
              <a:buSzPts val="1800"/>
              <a:buNone/>
            </a:pPr>
            <a:r>
              <a:t/>
            </a:r>
            <a:endParaRPr sz="2720"/>
          </a:p>
          <a:p>
            <a:pPr indent="0" lvl="0" marL="114300" rtl="0" algn="l">
              <a:lnSpc>
                <a:spcPct val="80000"/>
              </a:lnSpc>
              <a:spcBef>
                <a:spcPts val="360"/>
              </a:spcBef>
              <a:spcAft>
                <a:spcPts val="0"/>
              </a:spcAft>
              <a:buSzPts val="1800"/>
              <a:buNone/>
            </a:pPr>
            <a:r>
              <a:rPr lang="en-US" sz="2720"/>
              <a:t>Paragraph B? 			</a:t>
            </a:r>
            <a:r>
              <a:rPr b="1" lang="en-US" sz="2720"/>
              <a:t>lack</a:t>
            </a:r>
            <a:endParaRPr/>
          </a:p>
          <a:p>
            <a:pPr indent="0" lvl="0" marL="114300" rtl="0" algn="l">
              <a:lnSpc>
                <a:spcPct val="80000"/>
              </a:lnSpc>
              <a:spcBef>
                <a:spcPts val="360"/>
              </a:spcBef>
              <a:spcAft>
                <a:spcPts val="0"/>
              </a:spcAft>
              <a:buSzPts val="1800"/>
              <a:buNone/>
            </a:pPr>
            <a:r>
              <a:rPr lang="en-US" sz="2720"/>
              <a:t>Paragraph C? 			</a:t>
            </a:r>
            <a:r>
              <a:rPr b="1" lang="en-US" sz="2720"/>
              <a:t>insufficient</a:t>
            </a:r>
            <a:endParaRPr/>
          </a:p>
          <a:p>
            <a:pPr indent="0" lvl="0" marL="114300" rtl="0" algn="l">
              <a:lnSpc>
                <a:spcPct val="80000"/>
              </a:lnSpc>
              <a:spcBef>
                <a:spcPts val="360"/>
              </a:spcBef>
              <a:spcAft>
                <a:spcPts val="0"/>
              </a:spcAft>
              <a:buSzPts val="1800"/>
              <a:buNone/>
            </a:pPr>
            <a:r>
              <a:rPr lang="en-US" sz="2720"/>
              <a:t>Paragraph D? </a:t>
            </a:r>
            <a:r>
              <a:rPr b="1" lang="en-US" sz="2720"/>
              <a:t> 			inadequate</a:t>
            </a:r>
            <a:endParaRPr b="1" sz="272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9000"/>
          </a:blip>
          <a:stretch>
            <a:fillRect/>
          </a:stretch>
        </a:blipFill>
      </p:bgPr>
    </p:bg>
    <p:spTree>
      <p:nvGrpSpPr>
        <p:cNvPr id="151" name="Shape 151"/>
        <p:cNvGrpSpPr/>
        <p:nvPr/>
      </p:nvGrpSpPr>
      <p:grpSpPr>
        <a:xfrm>
          <a:off x="0" y="0"/>
          <a:ext cx="0" cy="0"/>
          <a:chOff x="0" y="0"/>
          <a:chExt cx="0" cy="0"/>
        </a:xfrm>
      </p:grpSpPr>
      <p:sp>
        <p:nvSpPr>
          <p:cNvPr id="152" name="Google Shape;152;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Look at the information cards</a:t>
            </a:r>
            <a:endParaRPr/>
          </a:p>
        </p:txBody>
      </p:sp>
      <p:sp>
        <p:nvSpPr>
          <p:cNvPr id="153" name="Google Shape;153;p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114300" rtl="0" algn="ctr">
              <a:lnSpc>
                <a:spcPct val="100000"/>
              </a:lnSpc>
              <a:spcBef>
                <a:spcPts val="360"/>
              </a:spcBef>
              <a:spcAft>
                <a:spcPts val="0"/>
              </a:spcAft>
              <a:buSzPts val="1800"/>
              <a:buNone/>
            </a:pPr>
            <a:r>
              <a:rPr lang="en-US"/>
              <a:t>Discuss the information on the cards using the information you read in the text.</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5000"/>
          </a:blip>
          <a:stretch>
            <a:fillRect/>
          </a:stretch>
        </a:blipFill>
      </p:bgPr>
    </p:bg>
    <p:spTree>
      <p:nvGrpSpPr>
        <p:cNvPr id="157" name="Shape 157"/>
        <p:cNvGrpSpPr/>
        <p:nvPr/>
      </p:nvGrpSpPr>
      <p:grpSpPr>
        <a:xfrm>
          <a:off x="0" y="0"/>
          <a:ext cx="0" cy="0"/>
          <a:chOff x="0" y="0"/>
          <a:chExt cx="0" cy="0"/>
        </a:xfrm>
      </p:grpSpPr>
      <p:sp>
        <p:nvSpPr>
          <p:cNvPr id="158" name="Google Shape;158;p20"/>
          <p:cNvSpPr txBox="1"/>
          <p:nvPr>
            <p:ph type="title"/>
          </p:nvPr>
        </p:nvSpPr>
        <p:spPr>
          <a:xfrm>
            <a:off x="609600" y="274638"/>
            <a:ext cx="10972800" cy="8826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Reflection</a:t>
            </a:r>
            <a:endParaRPr/>
          </a:p>
        </p:txBody>
      </p:sp>
      <p:sp>
        <p:nvSpPr>
          <p:cNvPr id="159" name="Google Shape;159;p20"/>
          <p:cNvSpPr txBox="1"/>
          <p:nvPr>
            <p:ph idx="1" type="body"/>
          </p:nvPr>
        </p:nvSpPr>
        <p:spPr>
          <a:xfrm>
            <a:off x="8072438" y="5100638"/>
            <a:ext cx="1128712" cy="185737"/>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anchorCtr="0" anchor="t" bIns="45700" lIns="91425" spcFirstLastPara="1" rIns="91425" wrap="square" tIns="45700">
            <a:normAutofit/>
          </a:bodyPr>
          <a:lstStyle/>
          <a:p>
            <a:pPr indent="-228600" lvl="0" marL="457200" rtl="0" algn="l">
              <a:lnSpc>
                <a:spcPct val="80000"/>
              </a:lnSpc>
              <a:spcBef>
                <a:spcPts val="360"/>
              </a:spcBef>
              <a:spcAft>
                <a:spcPts val="0"/>
              </a:spcAft>
              <a:buClr>
                <a:schemeClr val="dk1"/>
              </a:buClr>
              <a:buSzPts val="1800"/>
              <a:buNone/>
            </a:pPr>
            <a:r>
              <a:t/>
            </a:r>
            <a:endParaRPr sz="800"/>
          </a:p>
        </p:txBody>
      </p:sp>
      <p:sp>
        <p:nvSpPr>
          <p:cNvPr id="160" name="Google Shape;160;p20"/>
          <p:cNvSpPr txBox="1"/>
          <p:nvPr/>
        </p:nvSpPr>
        <p:spPr>
          <a:xfrm>
            <a:off x="4000500" y="1814513"/>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0"/>
          <p:cNvSpPr/>
          <p:nvPr/>
        </p:nvSpPr>
        <p:spPr>
          <a:xfrm>
            <a:off x="228600" y="1014413"/>
            <a:ext cx="11963399" cy="50475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What surprised you the most?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In your opinion, which of the 5 reasons for making sure you get enough sleep is the most important?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Do you think young people find it difficult to sleep where you are from? What help is there for people who have difficulty sleeping?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Do you think people feel comfortable talking about having sleep problems? Do you think this is the same for all areas and all countries in Europe? What about in other parts of the world?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7030A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2020-10-14T17:34:08Z</dcterms:created>
  <dc:creator>jon whitbread</dc:creator>
</cp:coreProperties>
</file>