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Wxr1e/LQT2KDWVtBC3ZDkz5kl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822574-2B06-4520-880C-2EED68FAFC76}">
  <a:tblStyle styleId="{19822574-2B06-4520-880C-2EED68FAFC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" name="Google Shape;97;p18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8" name="Google Shape;98;p18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9" name="Google Shape;99;p18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8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5" name="Google Shape;535;p1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8" name="Google Shape;538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9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2" name="Google Shape;542;p1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47" name="Google Shape;547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1" name="Google Shape;551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2" name="Google Shape;552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3" name="Google Shape;553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57" name="Google Shape;557;p20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0" name="Google Shape;560;p20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1" name="Google Shape;561;p20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2" name="Google Shape;562;p20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3" name="Google Shape;563;p20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4" name="Google Shape;994;p2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5" name="Google Shape;995;p2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p2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2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8" name="Google Shape;998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21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2" name="Google Shape;1002;p2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3" name="Google Shape;1003;p2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2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2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2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9" name="Google Shape;1009;p2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0" name="Google Shape;1010;p22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1" name="Google Shape;1011;p22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2" name="Google Shape;1012;p2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2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2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8" name="Google Shape;1018;p2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2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2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2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25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1027" name="Google Shape;1027;p25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8" name="Google Shape;1028;p2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2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2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3" name="Google Shape;1033;p26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4" name="Google Shape;1034;p26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5" name="Google Shape;1035;p2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2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2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8" name="Google Shape;1038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7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2" name="Google Shape;1042;p2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2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2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28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8" name="Google Shape;1048;p2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2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2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1" name="Google Shape;1051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8" name="Google Shape;1058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78" name="Google Shape;1078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Health and </a:t>
            </a:r>
            <a:r>
              <a:rPr b="1" lang="en-US" sz="3959">
                <a:solidFill>
                  <a:schemeClr val="lt1"/>
                </a:solidFill>
              </a:rPr>
              <a:t>Wellbeing</a:t>
            </a:r>
            <a:r>
              <a:rPr b="1" lang="en-US" sz="3959">
                <a:solidFill>
                  <a:schemeClr val="lt1"/>
                </a:solidFill>
              </a:rPr>
              <a:t>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1" name="Google Shape;1081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Mental Health &amp; Illness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082" name="Google Shape;1082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083" name="Google Shape;10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7"/>
          <p:cNvSpPr txBox="1"/>
          <p:nvPr>
            <p:ph type="title"/>
          </p:nvPr>
        </p:nvSpPr>
        <p:spPr>
          <a:xfrm>
            <a:off x="1109472" y="274638"/>
            <a:ext cx="10472928" cy="571881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en-US"/>
              <a:t>Reflection</a:t>
            </a:r>
            <a:endParaRPr/>
          </a:p>
        </p:txBody>
      </p:sp>
      <p:sp>
        <p:nvSpPr>
          <p:cNvPr id="1147" name="Google Shape;1147;p37"/>
          <p:cNvSpPr txBox="1"/>
          <p:nvPr>
            <p:ph idx="1" type="body"/>
          </p:nvPr>
        </p:nvSpPr>
        <p:spPr>
          <a:xfrm>
            <a:off x="541867" y="1642533"/>
            <a:ext cx="11845205" cy="500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 with gears" id="1148" name="Google Shape;114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952" y="8162671"/>
            <a:ext cx="28575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149" name="Google Shape;114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050815" y="5794831"/>
            <a:ext cx="1063169" cy="10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37"/>
          <p:cNvSpPr/>
          <p:nvPr/>
        </p:nvSpPr>
        <p:spPr>
          <a:xfrm>
            <a:off x="804672" y="52425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804672" y="143865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1152" name="Google Shape;1152;p37"/>
          <p:cNvPicPr preferRelativeResize="0"/>
          <p:nvPr/>
        </p:nvPicPr>
        <p:blipFill rotWithShape="1">
          <a:blip r:embed="rId6">
            <a:alphaModFix amt="62000"/>
          </a:blip>
          <a:srcRect b="0" l="0" r="0" t="0"/>
          <a:stretch/>
        </p:blipFill>
        <p:spPr>
          <a:xfrm>
            <a:off x="4453467" y="300228"/>
            <a:ext cx="694267" cy="5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</a:rPr>
              <a:t>Learning Outcomes</a:t>
            </a:r>
            <a:endParaRPr b="1"/>
          </a:p>
        </p:txBody>
      </p:sp>
      <p:sp>
        <p:nvSpPr>
          <p:cNvPr id="1089" name="Google Shape;1089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reviewed words connected to mental health and illness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discussed some statistics connected to mental health and illness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conducted research into a mental health disorder and created a fact file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0"/>
          <p:cNvSpPr txBox="1"/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Mental Health and Mental Illness</a:t>
            </a:r>
            <a:endParaRPr/>
          </a:p>
        </p:txBody>
      </p:sp>
      <p:pic>
        <p:nvPicPr>
          <p:cNvPr descr="Calendar&#10;&#10;Description automatically generated" id="1096" name="Google Shape;1096;p30"/>
          <p:cNvPicPr preferRelativeResize="0"/>
          <p:nvPr/>
        </p:nvPicPr>
        <p:blipFill rotWithShape="1">
          <a:blip r:embed="rId3">
            <a:alphaModFix/>
          </a:blip>
          <a:srcRect b="-2" l="1248" r="980" t="0"/>
          <a:stretch/>
        </p:blipFill>
        <p:spPr>
          <a:xfrm>
            <a:off x="20" y="10"/>
            <a:ext cx="6116549" cy="6857990"/>
          </a:xfrm>
          <a:custGeom>
            <a:rect b="b" l="l" r="r" t="t"/>
            <a:pathLst>
              <a:path extrusionOk="0" h="6879321" w="6116569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97" name="Google Shape;1097;p30"/>
          <p:cNvSpPr txBox="1"/>
          <p:nvPr>
            <p:ph idx="1" type="body"/>
          </p:nvPr>
        </p:nvSpPr>
        <p:spPr>
          <a:xfrm>
            <a:off x="6513788" y="2333297"/>
            <a:ext cx="4840010" cy="3843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Can you find ten words in the word search connected to mental health and illness?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Once you have found them you can complete Activity 1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1"/>
          <p:cNvSpPr txBox="1"/>
          <p:nvPr>
            <p:ph type="title"/>
          </p:nvPr>
        </p:nvSpPr>
        <p:spPr>
          <a:xfrm>
            <a:off x="609600" y="274638"/>
            <a:ext cx="10972800" cy="609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516"/>
              <a:buNone/>
            </a:pPr>
            <a:b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words in the word search to help you complete the sentences below.</a:t>
            </a:r>
            <a:b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03" name="Google Shape;1103;p31"/>
          <p:cNvSpPr txBox="1"/>
          <p:nvPr>
            <p:ph idx="1" type="body"/>
          </p:nvPr>
        </p:nvSpPr>
        <p:spPr>
          <a:xfrm>
            <a:off x="233874" y="1158558"/>
            <a:ext cx="11958126" cy="5699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114300" rtl="0" algn="l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ct val="173076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ct val="173076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ct val="100699"/>
              <a:buNone/>
            </a:pPr>
            <a:r>
              <a:rPr lang="en-US" sz="5500"/>
              <a:t>1. My friend gets lots of____________ from her friends and family as she </a:t>
            </a:r>
            <a:r>
              <a:rPr b="1" i="1" lang="en-US" sz="5500"/>
              <a:t>suffers from</a:t>
            </a:r>
            <a:r>
              <a:rPr lang="en-US" sz="5500"/>
              <a:t> mental health problems. She has also decided to get_________ from a professional. </a:t>
            </a:r>
            <a:endParaRPr/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2. Sometimes doctors </a:t>
            </a:r>
            <a:r>
              <a:rPr b="1"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prescribe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 to help you feel better if you suffer from _________________ or have _________ disorder. </a:t>
            </a:r>
            <a:endParaRPr sz="5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3. Some people hurt themselves when they are not happy. This is known as ________________. They may cut themselves. </a:t>
            </a:r>
            <a:endParaRPr sz="5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 Sadly some people don’t feel they can carry on living and choose to end their life by </a:t>
            </a:r>
            <a:r>
              <a:rPr b="1"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attempting or committing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 sz="5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5.It is common to feel ______ from time to time. Not everyone feels happy and upbeat all the time. </a:t>
            </a:r>
            <a:endParaRPr sz="5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You can feel a bit____ after recovering from an illness such as the flu. </a:t>
            </a:r>
            <a:endParaRPr sz="5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7. Life isn’t always easy, and many young people have a lot of_________ and pressure in their lives. </a:t>
            </a:r>
            <a:endParaRPr sz="5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8. Some young people suffer from ________and really worry that something bad is going to happen.</a:t>
            </a:r>
            <a:endParaRPr sz="5500"/>
          </a:p>
        </p:txBody>
      </p:sp>
      <p:sp>
        <p:nvSpPr>
          <p:cNvPr id="1104" name="Google Shape;1104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1105" name="Google Shape;11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3763" y="4182533"/>
            <a:ext cx="2408237" cy="227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31"/>
          <p:cNvSpPr/>
          <p:nvPr/>
        </p:nvSpPr>
        <p:spPr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Common Collocations</a:t>
            </a:r>
            <a:endParaRPr/>
          </a:p>
        </p:txBody>
      </p:sp>
      <p:sp>
        <p:nvSpPr>
          <p:cNvPr id="1113" name="Google Shape;1113;p3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6000"/>
              <a:t>to be in therapy / receive therapy for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6000"/>
              <a:t>to be on medication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6000"/>
              <a:t>to suffer from mental health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6000"/>
              <a:t>to attempt/ commit suicide</a:t>
            </a:r>
            <a:endParaRPr b="1"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1119" name="Google Shape;1119;p3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5500"/>
              <a:t>Mental health problems affect about 84 million people across EU countries. (2018)</a:t>
            </a:r>
            <a:endParaRPr b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Mental Health Statistics</a:t>
            </a:r>
            <a:endParaRPr/>
          </a:p>
        </p:txBody>
      </p:sp>
      <p:sp>
        <p:nvSpPr>
          <p:cNvPr id="1125" name="Google Shape;1125;p3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1._________ of all mental illnesses start before or during adolescence.</a:t>
            </a:r>
            <a:endParaRPr b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6" name="Google Shape;1126;p34"/>
          <p:cNvGraphicFramePr/>
          <p:nvPr/>
        </p:nvGraphicFramePr>
        <p:xfrm>
          <a:off x="609600" y="41317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{19822574-2B06-4520-880C-2EED68FAFC76}</a:tableStyleId>
              </a:tblPr>
              <a:tblGrid>
                <a:gridCol w="5273275"/>
                <a:gridCol w="5699525"/>
              </a:tblGrid>
              <a:tr h="3255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Guessing</a:t>
                      </a:r>
                      <a:endParaRPr/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 hMerge="1"/>
              </a:tr>
              <a:tr h="166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I’d say that...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I guess...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My guess is...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</a:rPr>
                        <a:t>It’s difficult to say but I reckon...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</a:rPr>
                        <a:t>At a guess I think that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Mental Health Statistics</a:t>
            </a:r>
            <a:endParaRPr/>
          </a:p>
        </p:txBody>
      </p:sp>
      <p:sp>
        <p:nvSpPr>
          <p:cNvPr id="1132" name="Google Shape;1132;p3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1. </a:t>
            </a:r>
            <a:r>
              <a:rPr b="1" lang="en-US"/>
              <a:t>Half </a:t>
            </a:r>
            <a:r>
              <a:rPr lang="en-US"/>
              <a:t>of all mental illnesses start before or during adolescence.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2. </a:t>
            </a:r>
            <a:r>
              <a:rPr b="1" lang="en-US"/>
              <a:t>29%</a:t>
            </a:r>
            <a:r>
              <a:rPr lang="en-US"/>
              <a:t> of 15-year-old girls and </a:t>
            </a:r>
            <a:r>
              <a:rPr b="1" lang="en-US"/>
              <a:t>13 % </a:t>
            </a:r>
            <a:r>
              <a:rPr lang="en-US"/>
              <a:t>of 15-year-old boys in Europe reported feeling low or down on a weekly basis.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3. One in </a:t>
            </a:r>
            <a:r>
              <a:rPr b="1" lang="en-US"/>
              <a:t>six </a:t>
            </a:r>
            <a:r>
              <a:rPr lang="en-US"/>
              <a:t>16-24-year-olds has a common mental disorder such as depression or anxiety.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en-US"/>
              <a:t>4. Nearly </a:t>
            </a:r>
            <a:r>
              <a:rPr b="1" lang="en-US"/>
              <a:t>50%</a:t>
            </a:r>
            <a:r>
              <a:rPr lang="en-US"/>
              <a:t> of 17-19-year-olds with a mental disorder have self-harmed or attempted to commit suicide.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35380"/>
              <a:buNone/>
            </a:pPr>
            <a:r>
              <a:t/>
            </a:r>
            <a:endParaRPr b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8000"/>
          </a:blip>
          <a:stretch>
            <a:fillRect/>
          </a:stretch>
        </a:blip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8000"/>
            </a:blip>
            <a:stretch>
              <a:fillRect b="-6999" l="0" r="0" t="-699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</a:t>
            </a:r>
            <a:endParaRPr b="1"/>
          </a:p>
        </p:txBody>
      </p:sp>
      <p:sp>
        <p:nvSpPr>
          <p:cNvPr id="1138" name="Google Shape;1138;p36"/>
          <p:cNvSpPr txBox="1"/>
          <p:nvPr>
            <p:ph idx="1" type="body"/>
          </p:nvPr>
        </p:nvSpPr>
        <p:spPr>
          <a:xfrm>
            <a:off x="5569585" y="750697"/>
            <a:ext cx="12192000" cy="574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36"/>
          <p:cNvSpPr/>
          <p:nvPr/>
        </p:nvSpPr>
        <p:spPr>
          <a:xfrm>
            <a:off x="414528" y="-20181"/>
            <a:ext cx="1116787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illness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research.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going to produce a fact file to share with your class.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the following information: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name of the illness, general facts and symptoms, treatment and help available.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6"/>
          <p:cNvSpPr/>
          <p:nvPr/>
        </p:nvSpPr>
        <p:spPr>
          <a:xfrm>
            <a:off x="3236595" y="3078162"/>
            <a:ext cx="5718810" cy="35052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6"/>
          <p:cNvSpPr/>
          <p:nvPr/>
        </p:nvSpPr>
        <p:spPr>
          <a:xfrm>
            <a:off x="5569585" y="984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2021-05-03T12:15:10Z</dcterms:created>
  <dc:creator>jon whitbread</dc:creator>
</cp:coreProperties>
</file>