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2" r:id="rId3"/>
    <p:sldId id="257" r:id="rId4"/>
    <p:sldId id="258" r:id="rId5"/>
    <p:sldId id="259" r:id="rId6"/>
    <p:sldId id="275" r:id="rId7"/>
    <p:sldId id="27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0ACC-E53C-4968-9380-13D0F962E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C4AF2-77A0-4188-95A2-35BD8BC86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199E7-26F5-48EF-A521-4F2BE27B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D85FB-D19E-4007-8BB2-6C3F2CA3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387D0-83C0-4161-9A3A-9A322FE2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53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FC04-411F-4273-AF32-DF6ECFF2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2AA50-B932-4D08-BFB2-9D1EBFAC4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8F02D-DB1F-48AB-A935-4B964716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0533A-401A-4063-9671-A4F6D7E98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8C6C-6570-428F-B457-457E75BAC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00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BAE46-B07E-4ECB-A841-0D909F9B0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E74C-5E32-49E2-BDE4-C5CD27DF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4E06B-E56C-4748-B0C7-E571F057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06B9-1179-43C9-BDB3-3B24468A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04878-4EA1-43C6-832F-65D9735ED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42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C4A74-628F-4398-9626-86068C60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892D-1E1A-462C-AE64-6FF8A11E9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4F571-4B11-4864-B0C4-48AA37EF4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5EDEC-8AED-46D7-B8A5-A22982D5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C9A45-EDCA-4A67-9B73-34CBC858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11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C4A9-E008-4738-B4A5-FE7E3B1A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817BD-D87D-4C59-92C2-1A62DF1E1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E6DDF-845F-47D5-87E7-16F17049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7D676-95CE-4C80-913E-E278E541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4FC4-96F0-4301-A085-B3040E48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17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28DA-33E5-4CE8-BBA4-EA19CE0A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C2D5A-140E-498E-B815-4CDE2835D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3F4E5-18A1-467A-81CA-8C329CC89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C9C1E-54A7-45B9-9646-C16EE931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76F88-7825-45ED-987C-1D73FC626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619C6-53C8-42EA-AE17-3D2AEB9E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86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4E839-95B1-49CB-8F85-0E8591FC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CD29C-0A01-4AE7-BA39-710C69455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5E59F-D911-46A0-906F-1AFEBFBFD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DB913-FB6F-4A7C-B85E-38C3E64B1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EF3AB-E9B2-40CD-B393-11816B49D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1ED567-4432-4982-A871-33BE9905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D67F6-15E5-4998-A191-A8BB282A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9ACFA-3EB8-48E0-8CDF-BC427C64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15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B7E9-60D4-4118-B6E5-10648DEE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43426-2F37-4600-BB1E-52223E2C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DCEC0-04D0-44CC-B9A4-D0E15427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AC508-50A3-4559-8F75-E1720C99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60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3982A-B5B9-4083-AB47-3302BF07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A543F1-63E0-421D-85BC-5604FE14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BB31A-2EFB-4D8E-8853-8EA333EB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69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EEF68-C3F9-47CB-A732-38C8EEB1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936A-CA71-4464-B730-942DEE87B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57E95-B392-4028-8E53-C4F59B08A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5014C-193D-473A-865D-5B515CF9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F24DC-E42A-48A8-A259-9E05FE33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DB51F-E666-42DE-8AE7-02BFF3F4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59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A44E-F0E1-421C-952F-56275AE2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6D0EC-82CC-49D0-BE30-4B087C77A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38716-E0D8-4A4F-BF26-21E378387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36218-D213-429D-8F58-C86391F9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7A61B-90C6-4AAA-8D20-A641B7E1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ABA28-3613-4C93-B223-B8ADCAAF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5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EE4C0-E478-4BB6-B59B-E3568C6B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5B71-9420-46CA-B77F-A02414DA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D908F-E580-4BAF-8E6B-FDD77C6B3A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E5014-76FA-4C04-BBF8-F3D1BE58D569}" type="datetimeFigureOut">
              <a:rPr lang="it-IT" smtClean="0"/>
              <a:t>29/06/2021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C63FC-860B-4481-B667-631A64ED0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F5CFB-6315-4629-944B-887CC34A3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7E09-6D53-4FFE-B64C-97142E761F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01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B82AA-6B49-4CBD-805E-A90A14673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BA15C-ACC7-4E01-82F0-739AC0E25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7813"/>
            <a:ext cx="9144000" cy="2066335"/>
          </a:xfrm>
          <a:solidFill>
            <a:srgbClr val="000099"/>
          </a:solidFill>
        </p:spPr>
        <p:txBody>
          <a:bodyPr>
            <a:normAutofit fontScale="92500" lnSpcReduction="10000"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Communication</a:t>
            </a:r>
          </a:p>
          <a:p>
            <a:r>
              <a:rPr lang="en-GB" sz="4800" dirty="0">
                <a:solidFill>
                  <a:schemeClr val="bg1"/>
                </a:solidFill>
              </a:rPr>
              <a:t>Asking and answering politely 1 </a:t>
            </a:r>
            <a:r>
              <a:rPr lang="en-GB" sz="4800">
                <a:solidFill>
                  <a:schemeClr val="bg1"/>
                </a:solidFill>
              </a:rPr>
              <a:t>– </a:t>
            </a:r>
          </a:p>
          <a:p>
            <a:r>
              <a:rPr lang="en-GB" sz="4800">
                <a:solidFill>
                  <a:schemeClr val="bg1"/>
                </a:solidFill>
              </a:rPr>
              <a:t>in the restaurant</a:t>
            </a:r>
            <a:endParaRPr lang="en-GB" sz="4800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/var/folders/m0/g0d2gdqj3g1dby02qbwk7lnr0000gn/T/com.microsoft.Word/Content.MSO/6CB9C466.tmp">
            <a:extLst>
              <a:ext uri="{FF2B5EF4-FFF2-40B4-BE49-F238E27FC236}">
                <a16:creationId xmlns:a16="http://schemas.microsoft.com/office/drawing/2014/main" id="{48177979-B5F2-431C-B3F8-F902B8A798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558" y="1261288"/>
            <a:ext cx="8418442" cy="2387600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81278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izza, dish, different&#10;&#10;Description automatically generated">
            <a:extLst>
              <a:ext uri="{FF2B5EF4-FFF2-40B4-BE49-F238E27FC236}">
                <a16:creationId xmlns:a16="http://schemas.microsoft.com/office/drawing/2014/main" id="{9D87E04F-41A2-4BDD-88AF-A448BB197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r="6194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334EC-27C3-4C8C-97AB-F4D9BA28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GB" sz="2400" b="1" dirty="0"/>
              <a:t>ASKING and ANSWERING POLITELY</a:t>
            </a:r>
            <a:br>
              <a:rPr lang="en-GB" sz="2400" dirty="0"/>
            </a:br>
            <a:endParaRPr lang="it-IT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2E0C-7BF6-4188-AE98-4A22D6F6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904999"/>
            <a:ext cx="3438906" cy="4619626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endParaRPr lang="en-GB" sz="17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ea typeface="Times New Roman" panose="02020603050405020304" pitchFamily="18" charset="0"/>
              </a:rPr>
              <a:t>Lesson outcomes</a:t>
            </a:r>
            <a:endParaRPr lang="it-IT" sz="2400" dirty="0"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>
                <a:ea typeface="Times New Roman" panose="02020603050405020304" pitchFamily="18" charset="0"/>
              </a:rPr>
              <a:t>By the end of the lesson you will have:</a:t>
            </a:r>
            <a:endParaRPr lang="it-IT" sz="2400" dirty="0"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talked about different food in different countries.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discovered and practised  ways of asking and answering politely at the dining table.</a:t>
            </a:r>
            <a:endParaRPr lang="it-IT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118814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truck, outdoor, parked&#10;&#10;Description automatically generated">
            <a:extLst>
              <a:ext uri="{FF2B5EF4-FFF2-40B4-BE49-F238E27FC236}">
                <a16:creationId xmlns:a16="http://schemas.microsoft.com/office/drawing/2014/main" id="{22B1CA7F-AA12-45BA-BF87-D94338880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6" r="-2" b="10824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9" name="Picture 8" descr="A picture containing indoor, furniture, lots, several&#10;&#10;Description automatically generated">
            <a:extLst>
              <a:ext uri="{FF2B5EF4-FFF2-40B4-BE49-F238E27FC236}">
                <a16:creationId xmlns:a16="http://schemas.microsoft.com/office/drawing/2014/main" id="{D9957A2C-9048-41CA-B17E-94177B81D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61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1DCA6-4993-4EE2-8B03-D5CEC609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2200" dirty="0">
                <a:latin typeface="Comic Sans MS" panose="030F0702030302020204" pitchFamily="66" charset="0"/>
              </a:rPr>
            </a:br>
            <a:br>
              <a:rPr lang="en-US" sz="2200" dirty="0">
                <a:latin typeface="Comic Sans MS" panose="030F0702030302020204" pitchFamily="66" charset="0"/>
              </a:rPr>
            </a:br>
            <a:br>
              <a:rPr lang="en-US" sz="2200" dirty="0">
                <a:latin typeface="Comic Sans MS" panose="030F0702030302020204" pitchFamily="66" charset="0"/>
              </a:rPr>
            </a:br>
            <a:r>
              <a:rPr lang="en-US" sz="2700" dirty="0">
                <a:latin typeface="+mn-lt"/>
                <a:cs typeface="Calibri Light" panose="020F0302020204030204" pitchFamily="34" charset="0"/>
              </a:rPr>
              <a:t>Vocabulary 1:</a:t>
            </a:r>
            <a:br>
              <a:rPr lang="en-US" sz="2700" dirty="0">
                <a:latin typeface="+mn-lt"/>
              </a:rPr>
            </a:br>
            <a:r>
              <a:rPr lang="en-US" sz="2700" b="1" dirty="0">
                <a:latin typeface="+mn-lt"/>
              </a:rPr>
              <a:t>Q. </a:t>
            </a:r>
            <a:r>
              <a:rPr lang="en-US" sz="2700" dirty="0">
                <a:latin typeface="+mn-lt"/>
              </a:rPr>
              <a:t>What can we get in the </a:t>
            </a:r>
            <a:r>
              <a:rPr lang="en-US" sz="2700" dirty="0" err="1">
                <a:latin typeface="+mn-lt"/>
              </a:rPr>
              <a:t>icecream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parlour</a:t>
            </a:r>
            <a:r>
              <a:rPr lang="en-US" sz="2700" dirty="0">
                <a:latin typeface="+mn-lt"/>
              </a:rPr>
              <a:t> or from the ice cream man?</a:t>
            </a:r>
            <a:br>
              <a:rPr lang="en-US" sz="1100" dirty="0">
                <a:latin typeface="Comic Sans MS" panose="030F0702030302020204" pitchFamily="66" charset="0"/>
              </a:rPr>
            </a:br>
            <a:br>
              <a:rPr lang="en-US" sz="1100" dirty="0">
                <a:latin typeface="Comic Sans MS" panose="030F0702030302020204" pitchFamily="66" charset="0"/>
              </a:rPr>
            </a:br>
            <a:br>
              <a:rPr lang="en-US" sz="1100" dirty="0">
                <a:latin typeface="Comic Sans MS" panose="030F0702030302020204" pitchFamily="66" charset="0"/>
              </a:rPr>
            </a:br>
            <a:br>
              <a:rPr lang="en-US" sz="1100" dirty="0">
                <a:latin typeface="Comic Sans MS" panose="030F0702030302020204" pitchFamily="66" charset="0"/>
              </a:rPr>
            </a:br>
            <a:br>
              <a:rPr lang="en-US" sz="1100" dirty="0">
                <a:latin typeface="Comic Sans MS" panose="030F0702030302020204" pitchFamily="66" charset="0"/>
              </a:rPr>
            </a:b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192" name="Content Placeholder 191">
            <a:extLst>
              <a:ext uri="{FF2B5EF4-FFF2-40B4-BE49-F238E27FC236}">
                <a16:creationId xmlns:a16="http://schemas.microsoft.com/office/drawing/2014/main" id="{EAF2DD58-72B6-49A3-9C73-F8C0753E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580225"/>
            <a:ext cx="3941499" cy="45967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A. creamy ice cream 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fruit ice cream</a:t>
            </a: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ice cream cones</a:t>
            </a:r>
          </a:p>
          <a:p>
            <a:pPr marL="0" indent="0">
              <a:buNone/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ice cream cornets</a:t>
            </a: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scoops of  ice cream</a:t>
            </a:r>
          </a:p>
          <a:p>
            <a:pPr marL="0" indent="0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tubs</a:t>
            </a:r>
            <a:br>
              <a:rPr lang="en-US" sz="3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ice cream desserts</a:t>
            </a:r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2000" dirty="0">
                <a:latin typeface="Comic Sans MS" panose="030F0702030302020204" pitchFamily="66" charset="0"/>
              </a:rPr>
            </a:br>
            <a:br>
              <a:rPr lang="en-US" sz="1600" dirty="0">
                <a:latin typeface="Comic Sans MS" panose="030F0702030302020204" pitchFamily="66" charset="0"/>
              </a:rPr>
            </a:b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Now you continue ……….</a:t>
            </a:r>
          </a:p>
        </p:txBody>
      </p:sp>
    </p:spTree>
    <p:extLst>
      <p:ext uri="{BB962C8B-B14F-4D97-AF65-F5344CB8AC3E}">
        <p14:creationId xmlns:p14="http://schemas.microsoft.com/office/powerpoint/2010/main" val="91392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person, indoor, oven&#10;&#10;Description automatically generated">
            <a:extLst>
              <a:ext uri="{FF2B5EF4-FFF2-40B4-BE49-F238E27FC236}">
                <a16:creationId xmlns:a16="http://schemas.microsoft.com/office/drawing/2014/main" id="{2E27FBC8-D781-4A8E-BFA2-6B1D51245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844675"/>
            <a:ext cx="3322638" cy="2185988"/>
          </a:xfrm>
          <a:prstGeom prst="rect">
            <a:avLst/>
          </a:prstGeom>
        </p:spPr>
      </p:pic>
      <p:pic>
        <p:nvPicPr>
          <p:cNvPr id="13" name="Content Placeholder 12" descr="A picture containing text, outdoor, roof&#10;&#10;Description automatically generated">
            <a:extLst>
              <a:ext uri="{FF2B5EF4-FFF2-40B4-BE49-F238E27FC236}">
                <a16:creationId xmlns:a16="http://schemas.microsoft.com/office/drawing/2014/main" id="{16AE65A5-5B93-4593-838C-74D23194B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4098925"/>
            <a:ext cx="3322638" cy="2195513"/>
          </a:xfrm>
        </p:spPr>
      </p:pic>
      <p:pic>
        <p:nvPicPr>
          <p:cNvPr id="7" name="Content Placeholder 6" descr="A picture containing outdoor, sky, old, yellow&#10;&#10;Description automatically generated">
            <a:extLst>
              <a:ext uri="{FF2B5EF4-FFF2-40B4-BE49-F238E27FC236}">
                <a16:creationId xmlns:a16="http://schemas.microsoft.com/office/drawing/2014/main" id="{805E9C9D-CB4E-4F3F-8F05-1F154F1F8D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1844675"/>
            <a:ext cx="6713538" cy="44497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FD602-5660-4D71-9B63-1A58AEDB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3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ea typeface="+mj-ea"/>
                <a:cs typeface="+mj-cs"/>
              </a:rPr>
              <a:t>What sort of food do you think you can get in each of these restaurants?</a:t>
            </a:r>
            <a:b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169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restaurant with red chairs and a black and white checkered floor&#10;&#10;Description automatically generated with low confidence">
            <a:extLst>
              <a:ext uri="{FF2B5EF4-FFF2-40B4-BE49-F238E27FC236}">
                <a16:creationId xmlns:a16="http://schemas.microsoft.com/office/drawing/2014/main" id="{3343E0DA-2F15-49B4-A51C-15DF49509D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" b="1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Content Placeholder 6" descr="A group of people sitting outside&#10;&#10;Description automatically generated with low confidence">
            <a:extLst>
              <a:ext uri="{FF2B5EF4-FFF2-40B4-BE49-F238E27FC236}">
                <a16:creationId xmlns:a16="http://schemas.microsoft.com/office/drawing/2014/main" id="{7212BA3E-0A8F-4D82-BB17-3F7283527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" b="1"/>
          <a:stretch/>
        </p:blipFill>
        <p:spPr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4" name="Picture 3" descr="A person holding a tray of food&#10;&#10;Description automatically generated with low confidence">
            <a:extLst>
              <a:ext uri="{FF2B5EF4-FFF2-40B4-BE49-F238E27FC236}">
                <a16:creationId xmlns:a16="http://schemas.microsoft.com/office/drawing/2014/main" id="{53E5CB69-9F3C-4B1C-9A7E-4A17431E3B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" b="1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7" name="Freeform: Shape 19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1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44267-AFBA-4038-B85C-6E9D9DF7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12653C5-3C26-476A-908A-53DFCE200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005840"/>
            <a:ext cx="2807208" cy="517550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en-US" sz="36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sort of food do you think you can get in each of these restaurants?</a:t>
            </a:r>
            <a:endParaRPr lang="en-US" sz="3600" dirty="0">
              <a:latin typeface="+mj-lt"/>
            </a:endParaRPr>
          </a:p>
        </p:txBody>
      </p:sp>
      <p:pic>
        <p:nvPicPr>
          <p:cNvPr id="11" name="Picture 10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DA843699-0A9D-446B-9E7F-CCC741DE9F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5830" b="1"/>
          <a:stretch/>
        </p:blipFill>
        <p:spPr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128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DFB6-E2E9-4745-9344-D36F2CB2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Ways of asking politely: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6E1D-6892-46F7-A785-6EC202EE1E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000000"/>
                </a:solidFill>
                <a:effectLst/>
                <a:ea typeface="British Council Sans"/>
              </a:rPr>
              <a:t>Ways of asking politely and agreeing:</a:t>
            </a:r>
            <a:r>
              <a:rPr lang="en-GB" b="1" dirty="0">
                <a:solidFill>
                  <a:srgbClr val="000000"/>
                </a:solidFill>
                <a:effectLst/>
                <a:ea typeface="British Council Sans"/>
              </a:rPr>
              <a:t> </a:t>
            </a:r>
            <a:endParaRPr lang="it-IT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ea typeface="British Council Sans"/>
              </a:rPr>
              <a:t>Can I  ….?                    Yes of course!     </a:t>
            </a:r>
            <a:endParaRPr lang="it-IT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effectLst/>
                <a:ea typeface="British Council Sans"/>
              </a:rPr>
              <a:t>Could I ….?                    That’s fine!   </a:t>
            </a:r>
            <a:r>
              <a:rPr lang="en-GB" dirty="0">
                <a:solidFill>
                  <a:srgbClr val="000000"/>
                </a:solidFill>
                <a:effectLst/>
                <a:ea typeface="British Council Sans"/>
              </a:rPr>
              <a:t>       </a:t>
            </a:r>
            <a:endParaRPr lang="it-IT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ea typeface="British Council Sans"/>
              </a:rPr>
              <a:t>Could I possibly …?             Certainly! </a:t>
            </a:r>
            <a:endParaRPr lang="it-IT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effectLst/>
                <a:ea typeface="British Council Sans"/>
              </a:rPr>
              <a:t>Do you think I could …?    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  <a:effectLst/>
                <a:ea typeface="British Council Sans"/>
              </a:rPr>
              <a:t>                                         Yes of course!</a:t>
            </a:r>
          </a:p>
          <a:p>
            <a:pPr marL="0" indent="0">
              <a:buNone/>
            </a:pPr>
            <a:endParaRPr lang="it-IT" dirty="0">
              <a:solidFill>
                <a:srgbClr val="7030A0"/>
              </a:solidFill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  <a:effectLst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effectLst/>
                <a:ea typeface="British Council Sans"/>
              </a:rPr>
              <a:t>Do you mind/would you mind if I …?                  No not at all!</a:t>
            </a:r>
            <a:endParaRPr lang="it-IT" dirty="0">
              <a:solidFill>
                <a:srgbClr val="FF0000"/>
              </a:solidFill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effectLst/>
                <a:ea typeface="British Council Sans"/>
              </a:rPr>
              <a:t> </a:t>
            </a:r>
            <a:endParaRPr lang="it-IT" dirty="0">
              <a:solidFill>
                <a:srgbClr val="000000"/>
              </a:solidFill>
              <a:effectLst/>
              <a:ea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FF00E-C44F-49A8-86C7-464BA36686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ritish Council Sans"/>
              </a:rPr>
              <a:t>Asking other people politely to do things</a:t>
            </a:r>
            <a:r>
              <a:rPr lang="en-GB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ritish Council Sans"/>
              </a:rPr>
              <a:t>:</a:t>
            </a:r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ritish Council Sans"/>
              </a:rPr>
              <a:t>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ritish Council Sans"/>
              </a:rPr>
              <a:t>                 </a:t>
            </a:r>
            <a:endParaRPr lang="it-IT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ritish Council Sans"/>
              </a:rPr>
              <a:t>Could you (possibly)…? </a:t>
            </a:r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British Council Sans"/>
              </a:rPr>
              <a:t>Do you think you could …?</a:t>
            </a:r>
            <a:endParaRPr lang="it-IT" dirty="0">
              <a:solidFill>
                <a:srgbClr val="7030A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British Council Sans"/>
              </a:rPr>
              <a:t>Will you ..? would you ..?</a:t>
            </a:r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British Council Sans"/>
              </a:rPr>
              <a:t>Nb.   Would you mind/ do you mind …?        (Of course not!)</a:t>
            </a:r>
            <a:endParaRPr lang="it-IT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435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glasses on a table&#10;&#10;Description automatically generated with low confidence">
            <a:extLst>
              <a:ext uri="{FF2B5EF4-FFF2-40B4-BE49-F238E27FC236}">
                <a16:creationId xmlns:a16="http://schemas.microsoft.com/office/drawing/2014/main" id="{D325F83B-DCE0-4ECD-BAAF-7BF2F67B6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 r="23585" b="6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620BF-5F96-4DEE-931A-B3AC3EF6F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32688"/>
            <a:ext cx="3438144" cy="644652"/>
          </a:xfrm>
        </p:spPr>
        <p:txBody>
          <a:bodyPr anchor="b">
            <a:normAutofit/>
          </a:bodyPr>
          <a:lstStyle/>
          <a:p>
            <a:r>
              <a:rPr lang="en-GB" sz="4000" dirty="0"/>
              <a:t>Reflection: </a:t>
            </a:r>
            <a:endParaRPr lang="it-IT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E7D2A-03D3-4162-8EEC-46AF3D9CD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1760220"/>
            <a:ext cx="5724907" cy="4773930"/>
          </a:xfrm>
        </p:spPr>
        <p:txBody>
          <a:bodyPr anchor="t">
            <a:normAutofit lnSpcReduction="10000"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feel about using these expressions? </a:t>
            </a:r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feel embarrassed using them? Why?</a:t>
            </a:r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think this language is unnecessary? </a:t>
            </a:r>
            <a:endParaRPr lang="it-IT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so, why might we </a:t>
            </a:r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GB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important?</a:t>
            </a:r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have equivalent polite forms in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you know?</a:t>
            </a:r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377593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296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Symbol</vt:lpstr>
      <vt:lpstr>Times New Roman</vt:lpstr>
      <vt:lpstr>Office Theme</vt:lpstr>
      <vt:lpstr>PowerPoint Presentation</vt:lpstr>
      <vt:lpstr>ASKING and ANSWERING POLITELY </vt:lpstr>
      <vt:lpstr>   Vocabulary 1: Q. What can we get in the icecream parlour or from the ice cream man?     </vt:lpstr>
      <vt:lpstr>  What sort of food do you think you can get in each of these restaurants? </vt:lpstr>
      <vt:lpstr> </vt:lpstr>
      <vt:lpstr>Ways of asking politely:</vt:lpstr>
      <vt:lpstr>Reflection: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snelling</dc:creator>
  <cp:lastModifiedBy>carolyn snelling</cp:lastModifiedBy>
  <cp:revision>18</cp:revision>
  <dcterms:created xsi:type="dcterms:W3CDTF">2021-01-23T09:44:30Z</dcterms:created>
  <dcterms:modified xsi:type="dcterms:W3CDTF">2021-06-29T10:16:58Z</dcterms:modified>
</cp:coreProperties>
</file>