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334"/>
    <p:restoredTop sz="94720"/>
  </p:normalViewPr>
  <p:slideViewPr>
    <p:cSldViewPr snapToGrid="0" snapToObjects="1">
      <p:cViewPr varScale="1">
        <p:scale>
          <a:sx n="85" d="100"/>
          <a:sy n="85" d="100"/>
        </p:scale>
        <p:origin x="1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3C3D-2B03-A642-B91F-4260BBF0F065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970DB-045C-484D-8401-042D8F1F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3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6" name="Google Shape;10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2550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A304-951F-DD49-A5D0-73B622814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4DF36-EB1B-3E4A-9150-68FA896EA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25C97-E8C9-044D-9FA9-D2746A9E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CA2FC-5D91-864B-BEBF-532641A2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C11C5-C0FA-4C4F-A1BD-352989757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27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0E9A-3BF9-7749-991F-87A86CCC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47523-AC70-EE49-8D88-DC87188FF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E8F3-2C7F-4F43-A5AD-C9D51161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DB430-2EC2-544C-9724-B68CAAEB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5EB44-955A-3947-A697-E36A94C2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5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27C55-58CD-3A4D-83C7-D5341583F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779ED-B7B7-784B-B995-B61083486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D0346-3C20-A24A-BE57-52E69DD3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4A12C-B2B5-664E-80DC-561266C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9D1D-1FC5-DB4B-ACD9-48C2D9CF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8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8D56-55B1-7D48-906E-C8FE2F97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33F82-5429-6043-AC35-6B3026786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A2285-EBB0-7C48-9E1E-F5E71A10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82CEC-9CEF-194C-B832-09FD50A94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8602E-C8C4-664D-82EF-CACEE7B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8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C032-FF68-654F-B8A7-55239B472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631EB-7223-6F42-9A15-397ABD8A8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60AAB-630E-3F41-812A-411617DC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3937A-671C-2B47-9EA1-E8422F3A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B29A7-693A-E74B-9795-7F32B60C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41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6601-6839-D94F-849B-04805DF3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3924C-038B-2143-8FC7-EDDBCE497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2F6AB-C939-314D-8F70-6555989E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F7597-E0DD-EA41-8B95-BF25236D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68B9E-03AC-434A-945B-E4DD7A9A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6FE89-CF49-D441-83AF-3452A97F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EA7D-D2DF-0443-AC49-3AE5BD55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172D4-8DE9-4E46-8391-61D83A968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D8AB5-2125-CC47-832D-9C5924B57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B82E5-AB13-214D-9630-DEE911A1F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317E9-3C2A-6043-8B79-995E642C9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8DB66-39DE-594B-A35D-4645EA59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4FBA3-5520-D144-AB56-3930AE99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E3EB4A-0587-5041-860B-48D42510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1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E168-C6E8-ED43-A01A-C3091F2A8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706E5-0A80-7E43-A53C-801B553E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E8452-78E0-A140-9105-26487A58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6502D-6EBE-4D4A-879D-BCA0F968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61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29015-9DED-6848-BFBC-6C10053B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43238-7533-7246-8FE6-4535B131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226739-1C61-2C44-B451-6CC49A32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91D5-618E-2542-A25A-C4675A27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0A6B0-4B23-2B40-8BE2-8F9C614EB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E15E1-680F-394B-A9B2-D02E56F2D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4930-90DB-F048-A35F-1F9664B8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F3BC1-6172-B044-AA16-5F384704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F3B8C-6C07-434C-B19B-D0D3DDFC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8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7969-4E28-0643-8C81-3CFF9A2B8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48518-52FC-654B-90BC-5AFB6798C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A5BD6-E352-D746-8ACC-8D28C02FC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681F8-654F-ED4A-9D11-D2E349F8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A960F-8614-5F4B-85CE-5DA6DC6E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22A2B-F908-824F-96B5-184D6FB4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B18CC8-3279-0049-AD71-8C4476D6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F1A88-ADF4-C246-A08D-DC2FE6569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B58C8-48A9-2F40-AF59-D11230CE6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6715-4808-F64F-B94B-2D712B60E692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910E2-D6B5-914F-8245-887EEC8C2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F057-332B-BD49-963E-52EFC4811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0040-18DE-914C-AF9C-5582CAD7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9" name="Google Shape;1069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70" name="Google Shape;1070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9" name="Google Shape;1089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90" name="Google Shape;1090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2" name="Google Shape;1092;p1"/>
          <p:cNvSpPr txBox="1"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1" dirty="0">
                <a:solidFill>
                  <a:schemeClr val="lt1"/>
                </a:solidFill>
              </a:rPr>
              <a:t>Communication	       		   </a:t>
            </a:r>
            <a:endParaRPr sz="3600" dirty="0">
              <a:solidFill>
                <a:schemeClr val="lt1"/>
              </a:solidFill>
            </a:endParaRPr>
          </a:p>
        </p:txBody>
      </p:sp>
      <p:sp>
        <p:nvSpPr>
          <p:cNvPr id="1093" name="Google Shape;1093;p1"/>
          <p:cNvSpPr txBox="1">
            <a:spLocks noGrp="1"/>
          </p:cNvSpPr>
          <p:nvPr>
            <p:ph type="subTitle" idx="1"/>
          </p:nvPr>
        </p:nvSpPr>
        <p:spPr>
          <a:xfrm>
            <a:off x="1759238" y="4707985"/>
            <a:ext cx="8664270" cy="727747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GB" sz="4000" b="1" dirty="0">
                <a:solidFill>
                  <a:schemeClr val="lt1"/>
                </a:solidFill>
              </a:rPr>
              <a:t>Social Media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1094" name="Google Shape;1094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>
                <a:alpha val="2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5" name="Google Shape;1095;p1" descr="/var/folders/m0/g0d2gdqj3g1dby02qbwk7lnr0000gn/T/com.microsoft.Word/Content.MSO/6CB9C466.t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23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Google Shape;1102;p29">
            <a:extLst>
              <a:ext uri="{FF2B5EF4-FFF2-40B4-BE49-F238E27FC236}">
                <a16:creationId xmlns:a16="http://schemas.microsoft.com/office/drawing/2014/main" id="{33182C02-B563-A340-AEC3-02547206BEBE}"/>
              </a:ext>
            </a:extLst>
          </p:cNvPr>
          <p:cNvSpPr/>
          <p:nvPr/>
        </p:nvSpPr>
        <p:spPr>
          <a:xfrm>
            <a:off x="272404" y="501649"/>
            <a:ext cx="4606919" cy="194043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lnSpcReduction="1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0" strike="noStrike" kern="1200" cap="none" dirty="0">
                <a:solidFill>
                  <a:schemeClr val="tx1"/>
                </a:solidFill>
                <a:latin typeface="+mj-lt"/>
                <a:ea typeface="+mj-ea"/>
                <a:cs typeface="+mj-cs"/>
                <a:sym typeface="Arial"/>
              </a:rPr>
              <a:t>Learning Outcomes</a:t>
            </a:r>
          </a:p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ea typeface="+mj-ea"/>
              <a:cs typeface="+mj-cs"/>
            </a:endParaRPr>
          </a:p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0" u="none" strike="noStrike" kern="1200" cap="none" dirty="0">
                <a:solidFill>
                  <a:schemeClr val="tx1"/>
                </a:solidFill>
                <a:ea typeface="+mj-ea"/>
                <a:cs typeface="+mj-cs"/>
                <a:sym typeface="Arial"/>
              </a:rPr>
              <a:t>By the end of the lesson, you will have:</a:t>
            </a:r>
            <a:endParaRPr lang="en-US" sz="2800" b="1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5" name="Google Shape;1103;p29">
            <a:extLst>
              <a:ext uri="{FF2B5EF4-FFF2-40B4-BE49-F238E27FC236}">
                <a16:creationId xmlns:a16="http://schemas.microsoft.com/office/drawing/2014/main" id="{950F5B75-D45E-2145-A576-CF38859E6F21}"/>
              </a:ext>
            </a:extLst>
          </p:cNvPr>
          <p:cNvSpPr/>
          <p:nvPr/>
        </p:nvSpPr>
        <p:spPr>
          <a:xfrm>
            <a:off x="862362" y="2695751"/>
            <a:ext cx="3427001" cy="3908586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92500"/>
          </a:bodyPr>
          <a:lstStyle/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reflected on how people communicate </a:t>
            </a:r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discussed what they think of social media </a:t>
            </a:r>
          </a:p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researched and shared information about useful social media sites, apps or forums</a:t>
            </a:r>
            <a:r>
              <a:rPr lang="en-US" sz="2800" dirty="0">
                <a:effectLst/>
              </a:rPr>
              <a:t> </a:t>
            </a:r>
            <a:endParaRPr lang="en-US" sz="2800" b="0" i="0" u="none" strike="noStrike" cap="none" dirty="0">
              <a:sym typeface="Arial"/>
            </a:endParaRPr>
          </a:p>
        </p:txBody>
      </p:sp>
      <p:pic>
        <p:nvPicPr>
          <p:cNvPr id="7" name="Picture 6" descr="Application, icon&#10;&#10;Description automatically generated">
            <a:extLst>
              <a:ext uri="{FF2B5EF4-FFF2-40B4-BE49-F238E27FC236}">
                <a16:creationId xmlns:a16="http://schemas.microsoft.com/office/drawing/2014/main" id="{312E862B-F762-9A45-A87B-D40FF93749F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7" y="1556234"/>
            <a:ext cx="6155141" cy="376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8528E8-E55F-C74E-9090-A519DC358F1F}"/>
              </a:ext>
            </a:extLst>
          </p:cNvPr>
          <p:cNvSpPr txBox="1"/>
          <p:nvPr/>
        </p:nvSpPr>
        <p:spPr>
          <a:xfrm>
            <a:off x="285723" y="1537674"/>
            <a:ext cx="41079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cs typeface="Arial" panose="020B0604020202020204" pitchFamily="34" charset="0"/>
              </a:rPr>
              <a:t>How many different ways of communicating can you think of in </a:t>
            </a:r>
            <a:r>
              <a:rPr lang="en-GB" sz="2800" b="1" dirty="0">
                <a:cs typeface="Arial" panose="020B0604020202020204" pitchFamily="34" charset="0"/>
              </a:rPr>
              <a:t>one minute</a:t>
            </a:r>
            <a:r>
              <a:rPr lang="en-GB" sz="2800" dirty="0">
                <a:cs typeface="Arial" panose="020B0604020202020204" pitchFamily="34" charset="0"/>
              </a:rPr>
              <a:t>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838DDB-D8A1-754F-BDA1-AD0DFCA69815}"/>
              </a:ext>
            </a:extLst>
          </p:cNvPr>
          <p:cNvSpPr txBox="1"/>
          <p:nvPr/>
        </p:nvSpPr>
        <p:spPr>
          <a:xfrm>
            <a:off x="186238" y="3891791"/>
            <a:ext cx="41079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cs typeface="Arial" panose="020B0604020202020204" pitchFamily="34" charset="0"/>
              </a:rPr>
              <a:t>Have you used these in the </a:t>
            </a:r>
            <a:r>
              <a:rPr lang="en-GB" sz="2800" b="1" u="sng" dirty="0">
                <a:solidFill>
                  <a:srgbClr val="FF0000"/>
                </a:solidFill>
                <a:cs typeface="Arial" panose="020B0604020202020204" pitchFamily="34" charset="0"/>
              </a:rPr>
              <a:t>past</a:t>
            </a:r>
            <a:r>
              <a:rPr lang="en-GB" sz="2800" dirty="0">
                <a:cs typeface="Arial" panose="020B0604020202020204" pitchFamily="34" charset="0"/>
              </a:rPr>
              <a:t> or do you use them  </a:t>
            </a:r>
            <a:r>
              <a:rPr lang="en-GB" sz="2800" b="1" dirty="0">
                <a:solidFill>
                  <a:srgbClr val="FF0000"/>
                </a:solidFill>
                <a:cs typeface="Arial" panose="020B0604020202020204" pitchFamily="34" charset="0"/>
              </a:rPr>
              <a:t>now</a:t>
            </a:r>
            <a:r>
              <a:rPr lang="en-GB" sz="2800" b="1" dirty="0">
                <a:cs typeface="Arial" panose="020B0604020202020204" pitchFamily="34" charset="0"/>
              </a:rPr>
              <a:t> </a:t>
            </a:r>
            <a:r>
              <a:rPr lang="en-GB" sz="2800" dirty="0">
                <a:cs typeface="Arial" panose="020B0604020202020204" pitchFamily="34" charset="0"/>
              </a:rPr>
              <a:t>?</a:t>
            </a:r>
            <a:endParaRPr lang="en-GB" sz="2800" u="sng" dirty="0">
              <a:cs typeface="Arial" panose="020B0604020202020204" pitchFamily="34" charset="0"/>
            </a:endParaRPr>
          </a:p>
          <a:p>
            <a:endParaRPr lang="en-GB" sz="28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8EAE03A-E959-1D4A-8F88-6154A4DFE74C}"/>
              </a:ext>
            </a:extLst>
          </p:cNvPr>
          <p:cNvSpPr/>
          <p:nvPr/>
        </p:nvSpPr>
        <p:spPr>
          <a:xfrm>
            <a:off x="1673556" y="4769661"/>
            <a:ext cx="810768" cy="512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026" name="Picture 2" descr="Social Media, Connections, Networking, Business, People">
            <a:extLst>
              <a:ext uri="{FF2B5EF4-FFF2-40B4-BE49-F238E27FC236}">
                <a16:creationId xmlns:a16="http://schemas.microsoft.com/office/drawing/2014/main" id="{DD539101-08BB-DD49-A707-D590C11BF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766" y="1238773"/>
            <a:ext cx="6588113" cy="415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26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63C575-86F9-0540-B00B-A5D825217614}"/>
              </a:ext>
            </a:extLst>
          </p:cNvPr>
          <p:cNvSpPr/>
          <p:nvPr/>
        </p:nvSpPr>
        <p:spPr>
          <a:xfrm>
            <a:off x="720810" y="1298396"/>
            <a:ext cx="10750380" cy="5486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way I communicate here now is so different from the way I used to communicate back home in my country. Everyone here is obsessed with social media. 										</a:t>
            </a:r>
            <a:r>
              <a:rPr lang="en-GB" dirty="0" err="1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Khadiza</a:t>
            </a:r>
            <a:r>
              <a:rPr lang="en-GB" dirty="0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Bangladesh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way I communicate has hardly changed since I arrived in this country. I rely mostly on social media just like I did back home. 						  								</a:t>
            </a:r>
            <a:r>
              <a:rPr lang="en-GB" dirty="0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Ion, Albania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I’ve found communicating here really challenging. People are just so different and I’m not sure how to use social media very well to say what I want to say.	       										</a:t>
            </a:r>
            <a:r>
              <a:rPr lang="en-GB" dirty="0" err="1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Tirhas</a:t>
            </a:r>
            <a:r>
              <a:rPr lang="en-GB" dirty="0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Eritrea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way people communicate here and the way we communicate back home is almost the same, so I’ve had no problems really apart from the language. Whenever I write anything online or in a text message, I know it’s full of language mistakes.	         									</a:t>
            </a:r>
            <a:r>
              <a:rPr lang="en-GB" dirty="0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	Adam, Sudan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 just can’t communicate with people here. Nobody understands me and I don’t understand them. I sure they think I’m very rude especially when I write things online.    								</a:t>
            </a:r>
            <a:r>
              <a:rPr lang="en-GB" dirty="0" err="1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Mojgan</a:t>
            </a:r>
            <a:r>
              <a:rPr lang="en-GB" dirty="0">
                <a:latin typeface="Segoe Print" panose="020008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Iran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Google Shape;1172;p35">
            <a:extLst>
              <a:ext uri="{FF2B5EF4-FFF2-40B4-BE49-F238E27FC236}">
                <a16:creationId xmlns:a16="http://schemas.microsoft.com/office/drawing/2014/main" id="{503E6C35-4D1F-1941-9D56-763DF3058317}"/>
              </a:ext>
            </a:extLst>
          </p:cNvPr>
          <p:cNvSpPr/>
          <p:nvPr/>
        </p:nvSpPr>
        <p:spPr>
          <a:xfrm>
            <a:off x="718220" y="271227"/>
            <a:ext cx="10327191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Social Media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Which statements reflect what you think?</a:t>
            </a:r>
            <a:endParaRPr sz="2800" b="1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5122" name="Picture 2" descr="Check, Check Mark, Red, Mark, Tick, Symbol, Choice">
            <a:extLst>
              <a:ext uri="{FF2B5EF4-FFF2-40B4-BE49-F238E27FC236}">
                <a16:creationId xmlns:a16="http://schemas.microsoft.com/office/drawing/2014/main" id="{4E4EA5E7-D9C3-F64D-9DBD-659BD0CD1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788" y="172165"/>
            <a:ext cx="915640" cy="95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89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Google Shape;1172;p35">
            <a:extLst>
              <a:ext uri="{FF2B5EF4-FFF2-40B4-BE49-F238E27FC236}">
                <a16:creationId xmlns:a16="http://schemas.microsoft.com/office/drawing/2014/main" id="{CFC886F0-4D9B-884E-B564-7753F2A55087}"/>
              </a:ext>
            </a:extLst>
          </p:cNvPr>
          <p:cNvSpPr/>
          <p:nvPr/>
        </p:nvSpPr>
        <p:spPr>
          <a:xfrm>
            <a:off x="4156591" y="1000786"/>
            <a:ext cx="387881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Talking about habits</a:t>
            </a:r>
            <a:endParaRPr sz="3200" b="1" i="0" u="sng" strike="noStrike" cap="none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67C740-CD8C-A147-AE43-3AF0E60987A3}"/>
              </a:ext>
            </a:extLst>
          </p:cNvPr>
          <p:cNvSpPr txBox="1"/>
          <p:nvPr/>
        </p:nvSpPr>
        <p:spPr>
          <a:xfrm>
            <a:off x="2941954" y="2143815"/>
            <a:ext cx="63080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People tend to… </a:t>
            </a:r>
          </a:p>
          <a:p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800" b="1" dirty="0">
                <a:solidFill>
                  <a:srgbClr val="FF0000"/>
                </a:solidFill>
              </a:rPr>
              <a:t>People have a habit of + verb ING</a:t>
            </a:r>
          </a:p>
          <a:p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800" b="1" dirty="0">
                <a:solidFill>
                  <a:srgbClr val="FF0000"/>
                </a:solidFill>
              </a:rPr>
              <a:t>People are always + verb ING</a:t>
            </a:r>
          </a:p>
          <a:p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800" b="1" dirty="0">
                <a:solidFill>
                  <a:srgbClr val="FF0000"/>
                </a:solidFill>
              </a:rPr>
              <a:t>People can’t seem to stop + verb ING</a:t>
            </a:r>
          </a:p>
        </p:txBody>
      </p:sp>
      <p:pic>
        <p:nvPicPr>
          <p:cNvPr id="10" name="Picture 2" descr="Speech Bubbles, Comments, Orange, Bubble, Speech, Talk">
            <a:extLst>
              <a:ext uri="{FF2B5EF4-FFF2-40B4-BE49-F238E27FC236}">
                <a16:creationId xmlns:a16="http://schemas.microsoft.com/office/drawing/2014/main" id="{5A9687A4-B79A-A84E-967A-824375664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754" y="210311"/>
            <a:ext cx="2512356" cy="230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peech Bubbles, Comments, Orange, Bubble, Speech, Talk">
            <a:extLst>
              <a:ext uri="{FF2B5EF4-FFF2-40B4-BE49-F238E27FC236}">
                <a16:creationId xmlns:a16="http://schemas.microsoft.com/office/drawing/2014/main" id="{A963066F-848A-CA44-B80E-EA87E11FA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457"/>
            <a:ext cx="2512356" cy="230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10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E4D51A-7EE7-344A-ADE3-D8EC2A55C94D}"/>
              </a:ext>
            </a:extLst>
          </p:cNvPr>
          <p:cNvSpPr/>
          <p:nvPr/>
        </p:nvSpPr>
        <p:spPr>
          <a:xfrm>
            <a:off x="4765965" y="2201936"/>
            <a:ext cx="7426035" cy="4541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dirty="0">
                <a:latin typeface="Segoe Print" panose="02000800000000000000" pitchFamily="2" charset="0"/>
                <a:ea typeface="Calibri" panose="020F0502020204030204" pitchFamily="34" charset="0"/>
              </a:rPr>
              <a:t>Social media is a great way of connecting with people from different backgrounds and learning about and accepting other people’s views.</a:t>
            </a:r>
          </a:p>
          <a:p>
            <a:pPr>
              <a:lnSpc>
                <a:spcPct val="115000"/>
              </a:lnSpc>
            </a:pPr>
            <a:endParaRPr lang="en-GB" dirty="0">
              <a:latin typeface="Segoe Print" panose="02000800000000000000" pitchFamily="2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Segoe Print" panose="02000800000000000000" pitchFamily="2" charset="0"/>
              </a:rPr>
              <a:t>Social media is the best way for people new to a country to share their experiences with each other and offer each other advice and support. </a:t>
            </a:r>
          </a:p>
          <a:p>
            <a:pPr>
              <a:lnSpc>
                <a:spcPct val="115000"/>
              </a:lnSpc>
            </a:pPr>
            <a:endParaRPr lang="en-GB" dirty="0">
              <a:latin typeface="Segoe Print" panose="02000800000000000000" pitchFamily="2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Segoe Print" panose="02000800000000000000" pitchFamily="2" charset="0"/>
              </a:rPr>
              <a:t>Online bullying makes social media a very unsafe way of communicating with others.</a:t>
            </a:r>
          </a:p>
          <a:p>
            <a:pPr>
              <a:lnSpc>
                <a:spcPct val="115000"/>
              </a:lnSpc>
            </a:pPr>
            <a:endParaRPr lang="en-GB" dirty="0">
              <a:latin typeface="Segoe Print" panose="02000800000000000000" pitchFamily="2" charset="0"/>
            </a:endParaRPr>
          </a:p>
          <a:p>
            <a:pPr>
              <a:lnSpc>
                <a:spcPct val="115000"/>
              </a:lnSpc>
            </a:pPr>
            <a:r>
              <a:rPr lang="en-GB" dirty="0">
                <a:latin typeface="Segoe Print" panose="02000800000000000000" pitchFamily="2" charset="0"/>
              </a:rPr>
              <a:t>It’s impossible to know what is true or what are lies on many social media platforms so it’s best to avoid them when trying to connect with others.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F7B53-EFF8-8547-8FD7-A03D4A5BBC96}"/>
              </a:ext>
            </a:extLst>
          </p:cNvPr>
          <p:cNvSpPr txBox="1"/>
          <p:nvPr/>
        </p:nvSpPr>
        <p:spPr>
          <a:xfrm>
            <a:off x="146612" y="25398"/>
            <a:ext cx="118987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2800" dirty="0"/>
              <a:t>Do you…</a:t>
            </a:r>
          </a:p>
          <a:p>
            <a:endParaRPr lang="en-GB" sz="1400" dirty="0"/>
          </a:p>
          <a:p>
            <a:endParaRPr lang="en-GB" sz="2800" dirty="0"/>
          </a:p>
          <a:p>
            <a:r>
              <a:rPr lang="en-GB" sz="2400" dirty="0">
                <a:solidFill>
                  <a:srgbClr val="FF0000"/>
                </a:solidFill>
              </a:rPr>
              <a:t>Strongly disagree	Disagree        Neither agree nor disagree	Agree	      Strongly agree   </a:t>
            </a:r>
          </a:p>
          <a:p>
            <a:r>
              <a:rPr lang="en-GB" sz="2800" dirty="0"/>
              <a:t>… Why?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45FF72-E72A-724C-B7BF-D12DE1ABF254}"/>
              </a:ext>
            </a:extLst>
          </p:cNvPr>
          <p:cNvCxnSpPr>
            <a:cxnSpLocks/>
          </p:cNvCxnSpPr>
          <p:nvPr/>
        </p:nvCxnSpPr>
        <p:spPr>
          <a:xfrm>
            <a:off x="1099595" y="810228"/>
            <a:ext cx="94565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5F470A-8586-324D-BBFD-59BE76A314C5}"/>
              </a:ext>
            </a:extLst>
          </p:cNvPr>
          <p:cNvCxnSpPr/>
          <p:nvPr/>
        </p:nvCxnSpPr>
        <p:spPr>
          <a:xfrm>
            <a:off x="1099596" y="810228"/>
            <a:ext cx="0" cy="2546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08D3AD-57E7-644A-B2FE-7F9D6F81452B}"/>
              </a:ext>
            </a:extLst>
          </p:cNvPr>
          <p:cNvCxnSpPr/>
          <p:nvPr/>
        </p:nvCxnSpPr>
        <p:spPr>
          <a:xfrm>
            <a:off x="3428036" y="810228"/>
            <a:ext cx="0" cy="2546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C1719A-ACB7-154D-A01E-D94137D5EBA0}"/>
              </a:ext>
            </a:extLst>
          </p:cNvPr>
          <p:cNvCxnSpPr/>
          <p:nvPr/>
        </p:nvCxnSpPr>
        <p:spPr>
          <a:xfrm>
            <a:off x="6225252" y="810228"/>
            <a:ext cx="0" cy="2546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A4CD89-807E-864C-B657-34D33DC185C5}"/>
              </a:ext>
            </a:extLst>
          </p:cNvPr>
          <p:cNvCxnSpPr/>
          <p:nvPr/>
        </p:nvCxnSpPr>
        <p:spPr>
          <a:xfrm>
            <a:off x="8810265" y="810228"/>
            <a:ext cx="0" cy="2546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E68381-9B0F-2F40-9F8E-81D27108EADC}"/>
              </a:ext>
            </a:extLst>
          </p:cNvPr>
          <p:cNvCxnSpPr/>
          <p:nvPr/>
        </p:nvCxnSpPr>
        <p:spPr>
          <a:xfrm>
            <a:off x="10558041" y="810228"/>
            <a:ext cx="0" cy="2546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Facebook, Icon, Like, Thumb, Facebook Icons, Social">
            <a:extLst>
              <a:ext uri="{FF2B5EF4-FFF2-40B4-BE49-F238E27FC236}">
                <a16:creationId xmlns:a16="http://schemas.microsoft.com/office/drawing/2014/main" id="{3D0C2245-8080-7844-8510-771101F95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13" y="2511024"/>
            <a:ext cx="3584294" cy="268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09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88812BB3-AD3F-2D45-B6FA-DB744386887E}"/>
              </a:ext>
            </a:extLst>
          </p:cNvPr>
          <p:cNvSpPr txBox="1"/>
          <p:nvPr/>
        </p:nvSpPr>
        <p:spPr>
          <a:xfrm>
            <a:off x="5429316" y="3616493"/>
            <a:ext cx="6171244" cy="2846485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spc="50">
                <a:ln w="9525" cap="flat" cmpd="sng" algn="ctr">
                  <a:solidFill>
                    <a:srgbClr val="7F7F7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Name: 					Link/ address: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b="1" spc="50">
                <a:ln w="9525" cap="flat" cmpd="sng" algn="ctr">
                  <a:solidFill>
                    <a:srgbClr val="7F7F7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b="1" spc="50">
                <a:ln w="9525" cap="flat" cmpd="sng" algn="ctr">
                  <a:solidFill>
                    <a:srgbClr val="7F7F7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About: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Ball Pen, Biro, Pen, Black, Write, Author, Writing">
            <a:extLst>
              <a:ext uri="{FF2B5EF4-FFF2-40B4-BE49-F238E27FC236}">
                <a16:creationId xmlns:a16="http://schemas.microsoft.com/office/drawing/2014/main" id="{321AD480-CD5C-954C-8FE8-50C0F6F6D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07" y="1307574"/>
            <a:ext cx="494818" cy="98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55D397-F4B6-A949-88C8-F6FA31C6A06A}"/>
              </a:ext>
            </a:extLst>
          </p:cNvPr>
          <p:cNvSpPr txBox="1"/>
          <p:nvPr/>
        </p:nvSpPr>
        <p:spPr>
          <a:xfrm>
            <a:off x="774592" y="1536174"/>
            <a:ext cx="36653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Do some research into a social media platform, app, site of group that people who are new to a country might find useful to integrate themselves.</a:t>
            </a:r>
          </a:p>
          <a:p>
            <a:endParaRPr lang="en-GB" sz="2400" dirty="0"/>
          </a:p>
          <a:p>
            <a:r>
              <a:rPr lang="en-GB" sz="2400" b="1" dirty="0"/>
              <a:t>Make a simple fact file about the platform that you have chosen.</a:t>
            </a:r>
          </a:p>
        </p:txBody>
      </p:sp>
      <p:pic>
        <p:nvPicPr>
          <p:cNvPr id="2050" name="Picture 2" descr="Icon, Polaroid, Blogger, Rss, App">
            <a:extLst>
              <a:ext uri="{FF2B5EF4-FFF2-40B4-BE49-F238E27FC236}">
                <a16:creationId xmlns:a16="http://schemas.microsoft.com/office/drawing/2014/main" id="{6977D4A5-EC78-B548-911F-F8A60F76D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684" y="395022"/>
            <a:ext cx="6543876" cy="32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102;p29">
            <a:extLst>
              <a:ext uri="{FF2B5EF4-FFF2-40B4-BE49-F238E27FC236}">
                <a16:creationId xmlns:a16="http://schemas.microsoft.com/office/drawing/2014/main" id="{2930EC42-3A2C-B14C-8B20-841E84C657E7}"/>
              </a:ext>
            </a:extLst>
          </p:cNvPr>
          <p:cNvSpPr/>
          <p:nvPr/>
        </p:nvSpPr>
        <p:spPr>
          <a:xfrm>
            <a:off x="305107" y="-138048"/>
            <a:ext cx="4606919" cy="194043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0" strike="noStrike" kern="1200" cap="none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Arial"/>
              </a:rPr>
              <a:t>Useful social media sites</a:t>
            </a:r>
          </a:p>
        </p:txBody>
      </p:sp>
    </p:spTree>
    <p:extLst>
      <p:ext uri="{BB962C8B-B14F-4D97-AF65-F5344CB8AC3E}">
        <p14:creationId xmlns:p14="http://schemas.microsoft.com/office/powerpoint/2010/main" val="211365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pplication, icon&#10;&#10;Description automatically generated">
            <a:extLst>
              <a:ext uri="{FF2B5EF4-FFF2-40B4-BE49-F238E27FC236}">
                <a16:creationId xmlns:a16="http://schemas.microsoft.com/office/drawing/2014/main" id="{73FCCF33-F95A-9C43-A4EE-DD42B22FBF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94" y="2138075"/>
            <a:ext cx="3871865" cy="2581850"/>
          </a:xfrm>
          <a:prstGeom prst="rect">
            <a:avLst/>
          </a:prstGeom>
        </p:spPr>
      </p:pic>
      <p:sp>
        <p:nvSpPr>
          <p:cNvPr id="8" name="Google Shape;1172;p35">
            <a:extLst>
              <a:ext uri="{FF2B5EF4-FFF2-40B4-BE49-F238E27FC236}">
                <a16:creationId xmlns:a16="http://schemas.microsoft.com/office/drawing/2014/main" id="{55B5F165-8153-3C45-852B-35DE7385213F}"/>
              </a:ext>
            </a:extLst>
          </p:cNvPr>
          <p:cNvSpPr/>
          <p:nvPr/>
        </p:nvSpPr>
        <p:spPr>
          <a:xfrm>
            <a:off x="5373531" y="1084854"/>
            <a:ext cx="205889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Reflection</a:t>
            </a:r>
            <a:endParaRPr sz="3200" b="1" i="0" u="none" strike="noStrike" cap="none" dirty="0">
              <a:solidFill>
                <a:srgbClr val="FF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107C4-084A-7B4D-B33B-83A7579DF860}"/>
              </a:ext>
            </a:extLst>
          </p:cNvPr>
          <p:cNvSpPr txBox="1"/>
          <p:nvPr/>
        </p:nvSpPr>
        <p:spPr>
          <a:xfrm>
            <a:off x="5373531" y="2156791"/>
            <a:ext cx="67251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Do you think the way you communicate should change because you live in a different country? Why? Why not?</a:t>
            </a:r>
          </a:p>
          <a:p>
            <a:endParaRPr lang="en-GB" sz="2400" dirty="0"/>
          </a:p>
          <a:p>
            <a:r>
              <a:rPr lang="en-GB" sz="2400" dirty="0"/>
              <a:t>How useful do you think social media is for people new to a country?</a:t>
            </a:r>
          </a:p>
          <a:p>
            <a:endParaRPr lang="en-GB" sz="2400" dirty="0"/>
          </a:p>
          <a:p>
            <a:r>
              <a:rPr lang="en-GB" sz="2400" dirty="0"/>
              <a:t>Which sites, if any, would you recommend? Why?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800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574</Words>
  <Application>Microsoft Macintosh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Print</vt:lpstr>
      <vt:lpstr>Times New Roman</vt:lpstr>
      <vt:lpstr>Office Theme</vt:lpstr>
      <vt:lpstr>Communication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            </dc:title>
  <dc:creator>Jon Whitbread</dc:creator>
  <cp:lastModifiedBy>jk569</cp:lastModifiedBy>
  <cp:revision>15</cp:revision>
  <dcterms:created xsi:type="dcterms:W3CDTF">2021-06-28T08:56:36Z</dcterms:created>
  <dcterms:modified xsi:type="dcterms:W3CDTF">2021-06-29T16:31:26Z</dcterms:modified>
</cp:coreProperties>
</file>