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204"/>
    <p:restoredTop sz="94567"/>
  </p:normalViewPr>
  <p:slideViewPr>
    <p:cSldViewPr snapToGrid="0" snapToObjects="1">
      <p:cViewPr varScale="1">
        <p:scale>
          <a:sx n="75" d="100"/>
          <a:sy n="75" d="100"/>
        </p:scale>
        <p:origin x="2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C01BC-A0C0-0047-B5AB-047BFBBEF560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E811D-2272-7647-91D1-6EFC8A6F9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2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6" name="Google Shape;10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1127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E811D-2272-7647-91D1-6EFC8A6F95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51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8EF7-4F4C-014E-98C9-6DC2ED8C3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3F994-FED0-CF46-BB39-4DED9712D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5707E-E1CE-DD4F-AE53-AAE2F775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2411-010A-BB41-A301-DDD4A24C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CAA1C-D562-1642-9221-AB3384DB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5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E0238-27EE-0344-AC1F-EDF50F47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53F8A-6327-A34D-B4A1-A890B234F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7721D-06A5-D940-B894-F3348D38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2F018-339E-F74A-B7B4-025CED02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DF974-EC38-2946-A858-4DA1B9C6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7B138-39D3-044A-AB5F-8B742C3CD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A3FE9-1BF8-C741-8897-02F00A9E1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F9EEB-2A2A-8A4F-A1AA-351F09F3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31A2F-963E-B349-90B3-1EF9F349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84541-E505-914C-81B6-E9CFE855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4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E4A2-EE71-534D-BF42-03D87FC0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DC044-D2EC-6C46-9A3D-28F9F187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0F213-65D6-5F45-A638-0D6CD7F2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DBC1-9E2E-1C44-AA9C-06EB3120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8B8CF-696B-014D-BA52-A6241A4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98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3B72F-E906-F14D-B45E-DEA5EC8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130F9-3EA9-A54E-85D8-6B332126A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257B-92BE-9B46-BE01-3B7F18F0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15E7A-C8A3-4B49-83EF-B1D79487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6A1FC-A2C6-004B-823A-47DD25C9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6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EBEB-99D8-4D46-91E9-5E4197C7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4BC3A-60A9-4447-96ED-C8CB122A6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A42E4-4D2A-1246-A195-D36FC6351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35750-95BC-D142-AFD4-A79DD5C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A2F05-7A1E-354F-AB8E-4E669671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4412C-0C67-A648-ACE0-3D39209C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353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0AE7-068D-7343-BD62-B4962116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1E436-2ACA-014A-B084-53BF5AA24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E2D2A-5D21-9746-A480-82CA330F2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13864-39D6-4B43-A91E-AC528B061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DD2F8-D8E8-4447-A42B-422149C1F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874E3-71DA-714B-92DD-C38B999D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34890-0172-5E45-BE8A-F44D1696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C51D6-C3BD-2F42-B7AF-C4F393BC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77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118D0-01AD-EC44-A668-32DED953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6170B-1D3A-2D4A-8CEA-53B42DCC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FAEDF-A9F1-9641-B571-7CF38B4E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C906C-9D52-2E42-999B-92281449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57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DE5BD-2855-9248-AC3E-07588286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A2EC7-7126-C747-B719-2C171F54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6E5BA-EE50-F049-A176-E2CB7218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4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A676D-2280-F94D-93E4-20769BBB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DDF-A1A0-024E-B3A5-1721DB5B2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8BA47-6FD2-5A4C-B6DA-6B7451BA0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A195-65F5-6646-B606-E3538FD9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D956B-F8E2-5B44-9CC0-B9020FE9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F9BF-CCA5-AE44-BFEF-42220504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92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F1DA-BCF3-9F41-A63B-69FA2F58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075DC6-7A47-2B4A-BE63-D1EBA136B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9CDC1-96EA-D647-9E6E-BBDA4485D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17E3B-DDA5-0D41-BEFB-D7D72569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E9976-FB0E-244E-B1B5-32B936F2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2B94-7B64-024A-8AF5-7F2C0421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bg1">
                <a:lumMod val="95000"/>
              </a:schemeClr>
            </a:gs>
            <a:gs pos="40000">
              <a:schemeClr val="accent5">
                <a:lumMod val="40000"/>
                <a:lumOff val="6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F9A37-BB35-2049-9ADD-1EB042087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6AFFE-D847-314B-BF89-F0E567C88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37061-3929-9041-96FB-4A82682C5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F672-3C1F-2A40-A524-328CFCD4B6C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A4AA3-2120-D544-9474-584F74470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98C78-1DB0-574F-898E-62CFB5015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41B5-2EB2-9C4A-88F5-DDFB135E4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5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g-wNxJ5XxY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ponent-library/eu/about/eu-value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9" name="Google Shape;1069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70" name="Google Shape;1070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9" name="Google Shape;1089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90" name="Google Shape;1090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2" name="Google Shape;1092;p1"/>
          <p:cNvSpPr txBox="1"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1">
                <a:solidFill>
                  <a:schemeClr val="lt1"/>
                </a:solidFill>
              </a:rPr>
              <a:t>Communication</a:t>
            </a:r>
            <a:r>
              <a:rPr lang="en-US" sz="3959" b="1" dirty="0">
                <a:solidFill>
                  <a:schemeClr val="lt1"/>
                </a:solidFill>
              </a:rPr>
              <a:t>	       		   </a:t>
            </a:r>
            <a:endParaRPr sz="3600" dirty="0">
              <a:solidFill>
                <a:schemeClr val="lt1"/>
              </a:solidFill>
            </a:endParaRPr>
          </a:p>
        </p:txBody>
      </p:sp>
      <p:sp>
        <p:nvSpPr>
          <p:cNvPr id="1093" name="Google Shape;1093;p1"/>
          <p:cNvSpPr txBox="1">
            <a:spLocks noGrp="1"/>
          </p:cNvSpPr>
          <p:nvPr>
            <p:ph type="subTitle" idx="1"/>
          </p:nvPr>
        </p:nvSpPr>
        <p:spPr>
          <a:xfrm>
            <a:off x="1759238" y="4707985"/>
            <a:ext cx="8664270" cy="727747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GB" sz="4000" b="1" dirty="0">
                <a:solidFill>
                  <a:schemeClr val="lt1"/>
                </a:solidFill>
              </a:rPr>
              <a:t>Values and Beliefs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1094" name="Google Shape;1094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>
                <a:alpha val="2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5" name="Google Shape;1095;p1" descr="/var/folders/m0/g0d2gdqj3g1dby02qbwk7lnr0000gn/T/com.microsoft.Word/Content.MSO/6CB9C466.t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77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02;p29">
            <a:extLst>
              <a:ext uri="{FF2B5EF4-FFF2-40B4-BE49-F238E27FC236}">
                <a16:creationId xmlns:a16="http://schemas.microsoft.com/office/drawing/2014/main" id="{8758629C-7A89-CB41-958B-6B634087C74A}"/>
              </a:ext>
            </a:extLst>
          </p:cNvPr>
          <p:cNvSpPr/>
          <p:nvPr/>
        </p:nvSpPr>
        <p:spPr>
          <a:xfrm>
            <a:off x="708818" y="625139"/>
            <a:ext cx="5088269" cy="1783276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lnSpcReduction="10000"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0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Learning Outcomes</a:t>
            </a:r>
          </a:p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0" u="none" strike="noStrike" kern="1200" cap="none" dirty="0">
                <a:solidFill>
                  <a:schemeClr val="tx1"/>
                </a:solidFill>
                <a:ea typeface="+mj-ea"/>
                <a:cs typeface="+mj-cs"/>
                <a:sym typeface="Arial"/>
              </a:rPr>
              <a:t>By the end of the lesson, you will have:</a:t>
            </a:r>
            <a:endParaRPr lang="en-US" sz="2800" b="1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7" name="Google Shape;1103;p29">
            <a:extLst>
              <a:ext uri="{FF2B5EF4-FFF2-40B4-BE49-F238E27FC236}">
                <a16:creationId xmlns:a16="http://schemas.microsoft.com/office/drawing/2014/main" id="{8E26B74E-F423-DA45-9853-EAE846C1D155}"/>
              </a:ext>
            </a:extLst>
          </p:cNvPr>
          <p:cNvSpPr/>
          <p:nvPr/>
        </p:nvSpPr>
        <p:spPr>
          <a:xfrm>
            <a:off x="537369" y="2538588"/>
            <a:ext cx="5088269" cy="3908586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lvl="1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shared and discussed their personal values and beliefs </a:t>
            </a:r>
          </a:p>
          <a:p>
            <a:pPr lvl="1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watched a short YouTube clip on values</a:t>
            </a:r>
          </a:p>
          <a:p>
            <a:pPr lvl="1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produced written responses to questions on values and beliefs</a:t>
            </a:r>
          </a:p>
          <a:p>
            <a:pPr lvl="1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considered how values and beliefs can help them be a part of the society they live in</a:t>
            </a:r>
            <a:r>
              <a:rPr lang="en-US" sz="2400" dirty="0">
                <a:effectLst/>
              </a:rPr>
              <a:t> </a:t>
            </a:r>
            <a:endParaRPr lang="en-US" sz="2400" b="0" i="0" u="none" strike="noStrike" cap="none" dirty="0">
              <a:sym typeface="Arial"/>
            </a:endParaRPr>
          </a:p>
        </p:txBody>
      </p:sp>
      <p:pic>
        <p:nvPicPr>
          <p:cNvPr id="4" name="Picture 3" descr="A picture containing text, sky, sign, outdoor&#10;&#10;Description automatically generated">
            <a:extLst>
              <a:ext uri="{FF2B5EF4-FFF2-40B4-BE49-F238E27FC236}">
                <a16:creationId xmlns:a16="http://schemas.microsoft.com/office/drawing/2014/main" id="{16114BFC-5830-0F4F-9442-3BA8F9D386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1671638"/>
            <a:ext cx="5605462" cy="37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5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382A82-6068-A447-A052-4291A6EAF909}"/>
              </a:ext>
            </a:extLst>
          </p:cNvPr>
          <p:cNvSpPr txBox="1"/>
          <p:nvPr/>
        </p:nvSpPr>
        <p:spPr>
          <a:xfrm>
            <a:off x="643278" y="675831"/>
            <a:ext cx="40976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+mj-lt"/>
              </a:rPr>
              <a:t>What matters to me.</a:t>
            </a:r>
          </a:p>
          <a:p>
            <a:endParaRPr lang="en-GB" sz="2800" b="1" dirty="0"/>
          </a:p>
          <a:p>
            <a:r>
              <a:rPr lang="en-GB" sz="2800" b="1" dirty="0"/>
              <a:t>What is important to you?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C639B-7EB7-984F-81B9-F2D0F46F3C1B}"/>
              </a:ext>
            </a:extLst>
          </p:cNvPr>
          <p:cNvSpPr txBox="1"/>
          <p:nvPr/>
        </p:nvSpPr>
        <p:spPr>
          <a:xfrm>
            <a:off x="5738996" y="2513467"/>
            <a:ext cx="6261265" cy="4185761"/>
          </a:xfrm>
          <a:prstGeom prst="rect">
            <a:avLst/>
          </a:prstGeom>
          <a:noFill/>
          <a:ln w="28575" cmpd="dbl">
            <a:noFill/>
            <a:prstDash val="solid"/>
          </a:ln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400" b="1"/>
              <a:t>    Saying something was difficult</a:t>
            </a:r>
          </a:p>
          <a:p>
            <a:pPr algn="ctr">
              <a:spcAft>
                <a:spcPts val="600"/>
              </a:spcAft>
            </a:pPr>
            <a:endParaRPr lang="en-GB" sz="240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GB" sz="2400">
                <a:solidFill>
                  <a:srgbClr val="FF0000"/>
                </a:solidFill>
              </a:rPr>
              <a:t>This wasn’t the easiest thing to do but…</a:t>
            </a:r>
          </a:p>
          <a:p>
            <a:pPr lvl="1">
              <a:spcAft>
                <a:spcPts val="1200"/>
              </a:spcAft>
            </a:pPr>
            <a:r>
              <a:rPr lang="en-GB" sz="2400">
                <a:solidFill>
                  <a:srgbClr val="FF0000"/>
                </a:solidFill>
              </a:rPr>
              <a:t>I found it ever so tricky to…</a:t>
            </a:r>
          </a:p>
          <a:p>
            <a:pPr lvl="1">
              <a:spcAft>
                <a:spcPts val="1200"/>
              </a:spcAft>
            </a:pPr>
            <a:r>
              <a:rPr lang="en-GB" sz="2400">
                <a:solidFill>
                  <a:srgbClr val="FF0000"/>
                </a:solidFill>
              </a:rPr>
              <a:t>It was really tough choosing only three things but, in the end, I went for… </a:t>
            </a:r>
          </a:p>
          <a:p>
            <a:pPr lvl="1">
              <a:spcAft>
                <a:spcPts val="1200"/>
              </a:spcAft>
            </a:pPr>
            <a:r>
              <a:rPr lang="en-GB" sz="2400">
                <a:solidFill>
                  <a:srgbClr val="FF0000"/>
                </a:solidFill>
              </a:rPr>
              <a:t>To be honest I really struggled to think of… </a:t>
            </a:r>
          </a:p>
          <a:p>
            <a:pPr lvl="1">
              <a:spcAft>
                <a:spcPts val="1200"/>
              </a:spcAft>
            </a:pPr>
            <a:r>
              <a:rPr lang="en-GB" sz="2400">
                <a:solidFill>
                  <a:srgbClr val="FF0000"/>
                </a:solidFill>
              </a:rPr>
              <a:t>I struggled a bit with this but my final top three are…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2AC4E3-8513-A04D-90BD-A33A5F2AF188}"/>
              </a:ext>
            </a:extLst>
          </p:cNvPr>
          <p:cNvSpPr txBox="1"/>
          <p:nvPr/>
        </p:nvSpPr>
        <p:spPr>
          <a:xfrm>
            <a:off x="643278" y="2513467"/>
            <a:ext cx="4869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Choose three things that are you important to you in your life.</a:t>
            </a:r>
          </a:p>
          <a:p>
            <a:endParaRPr lang="en-GB" sz="2400" dirty="0"/>
          </a:p>
          <a:p>
            <a:r>
              <a:rPr lang="en-GB" sz="2400" dirty="0"/>
              <a:t>Why did you choose those things? </a:t>
            </a:r>
          </a:p>
          <a:p>
            <a:endParaRPr lang="en-GB" sz="2400" dirty="0"/>
          </a:p>
          <a:p>
            <a:r>
              <a:rPr lang="en-GB" sz="2400" dirty="0"/>
              <a:t>Did you find it difficult to choose only three things?</a:t>
            </a:r>
          </a:p>
        </p:txBody>
      </p:sp>
      <p:pic>
        <p:nvPicPr>
          <p:cNvPr id="1026" name="Picture 2" descr="Human, Head, Man, Male, Cranium, Profile, Question Mark">
            <a:extLst>
              <a:ext uri="{FF2B5EF4-FFF2-40B4-BE49-F238E27FC236}">
                <a16:creationId xmlns:a16="http://schemas.microsoft.com/office/drawing/2014/main" id="{DD68748D-E812-5F45-BA65-527A3BA94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182047"/>
            <a:ext cx="1887802" cy="23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2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nline Media 8" descr="What Matters Most in Life?">
            <a:hlinkClick r:id="" action="ppaction://media"/>
            <a:extLst>
              <a:ext uri="{FF2B5EF4-FFF2-40B4-BE49-F238E27FC236}">
                <a16:creationId xmlns:a16="http://schemas.microsoft.com/office/drawing/2014/main" id="{E59AAFFE-CF7A-574F-8B4C-BE3C35AEB5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1240" y="212679"/>
            <a:ext cx="3976581" cy="22467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DA76A54-9B14-674B-B2FB-2BFC73DE73E3}"/>
              </a:ext>
            </a:extLst>
          </p:cNvPr>
          <p:cNvSpPr txBox="1"/>
          <p:nvPr/>
        </p:nvSpPr>
        <p:spPr>
          <a:xfrm>
            <a:off x="643278" y="379077"/>
            <a:ext cx="6014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+mj-lt"/>
              </a:rPr>
              <a:t>What matters most in life?</a:t>
            </a:r>
          </a:p>
          <a:p>
            <a:br>
              <a:rPr lang="en-GB" sz="2800" b="1" dirty="0"/>
            </a:br>
            <a:r>
              <a:rPr lang="en-GB" sz="2800" b="1" dirty="0"/>
              <a:t>Watch the clip and decide if the statements are True (T), False (F) or Not Given (NG)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F0DAC-DD08-8847-A4FF-3978E5357369}"/>
              </a:ext>
            </a:extLst>
          </p:cNvPr>
          <p:cNvSpPr/>
          <p:nvPr/>
        </p:nvSpPr>
        <p:spPr>
          <a:xfrm>
            <a:off x="280987" y="2780493"/>
            <a:ext cx="11630025" cy="4093428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Money is definitely something that makes people happy in life.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Whilst love is good for you, it’s not as important as happiness.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People who are generally unhappy find it difficult  to love others.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How someone feels is equally as important as their personal values.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Values can stop you from following your feelings.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endParaRPr lang="en-GB" sz="2000" dirty="0"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There can be a lot of tension between how you feel and your values.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An animal’s life is just as precious as a human’s life.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A person who has high moral values is less likely to cheat.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Criminals have no values whatsoever.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SzPct val="105000"/>
              <a:buFont typeface="+mj-lt"/>
              <a:buAutoNum type="arabicPeriod"/>
            </a:pPr>
            <a:r>
              <a:rPr lang="en-GB" sz="2000" dirty="0">
                <a:ea typeface="Calibri" panose="020F0502020204030204" pitchFamily="34" charset="0"/>
              </a:rPr>
              <a:t> Only law-abiding citizens struggle with their feelings and values on a daily basis. </a:t>
            </a: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2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9DA76A54-9B14-674B-B2FB-2BFC73DE73E3}"/>
              </a:ext>
            </a:extLst>
          </p:cNvPr>
          <p:cNvSpPr txBox="1"/>
          <p:nvPr/>
        </p:nvSpPr>
        <p:spPr>
          <a:xfrm>
            <a:off x="671853" y="379077"/>
            <a:ext cx="62290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+mj-lt"/>
              </a:rPr>
              <a:t>What do you think?</a:t>
            </a:r>
          </a:p>
          <a:p>
            <a:endParaRPr lang="en-GB" sz="2800" b="1" dirty="0">
              <a:latin typeface="+mj-lt"/>
            </a:endParaRPr>
          </a:p>
          <a:p>
            <a:r>
              <a:rPr lang="en-GB" sz="2800" b="1" dirty="0"/>
              <a:t>Write answers for the following questions about beliefs and values.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50B1C4-BF05-A14A-A05D-B14B8C18A7A9}"/>
              </a:ext>
            </a:extLst>
          </p:cNvPr>
          <p:cNvSpPr txBox="1"/>
          <p:nvPr/>
        </p:nvSpPr>
        <p:spPr>
          <a:xfrm>
            <a:off x="503841" y="2808957"/>
            <a:ext cx="111843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/>
              <a:t>Look at the list of common </a:t>
            </a:r>
            <a:r>
              <a:rPr lang="en-GB" sz="2000" b="1" dirty="0"/>
              <a:t>core values</a:t>
            </a:r>
            <a:r>
              <a:rPr lang="en-GB" sz="2000" dirty="0"/>
              <a:t> below. Do you think these values are as important to people where you live now compared to where you lived before?</a:t>
            </a:r>
          </a:p>
          <a:p>
            <a:r>
              <a:rPr lang="en-GB" sz="2000" dirty="0">
                <a:latin typeface="Segoe Print" panose="02000800000000000000" pitchFamily="2" charset="0"/>
              </a:rPr>
              <a:t> </a:t>
            </a:r>
          </a:p>
          <a:p>
            <a:pPr fontAlgn="base"/>
            <a:r>
              <a:rPr lang="en-GB" sz="2000" dirty="0">
                <a:latin typeface="Segoe Print" panose="02000800000000000000" pitchFamily="2" charset="0"/>
              </a:rPr>
              <a:t>Faith		Family		Freedom	Friendship	Health		Happiness</a:t>
            </a:r>
          </a:p>
          <a:p>
            <a:pPr fontAlgn="base"/>
            <a:r>
              <a:rPr lang="en-GB" sz="2000" dirty="0">
                <a:latin typeface="Segoe Print" panose="02000800000000000000" pitchFamily="2" charset="0"/>
              </a:rPr>
              <a:t>   Honesty              Respect	            Tradition		  Trust		Wealth</a:t>
            </a:r>
          </a:p>
          <a:p>
            <a:pPr fontAlgn="base"/>
            <a:endParaRPr lang="en-GB" sz="2000" dirty="0"/>
          </a:p>
          <a:p>
            <a:pPr marL="342900" indent="-342900">
              <a:buFont typeface="+mj-lt"/>
              <a:buAutoNum type="arabicPeriod" startAt="2"/>
            </a:pPr>
            <a:r>
              <a:rPr lang="en-GB" sz="2000" dirty="0"/>
              <a:t>How important do you think it is to understand the values and beliefs of the people in the country where you live now? Why do you think this?</a:t>
            </a:r>
          </a:p>
          <a:p>
            <a:endParaRPr lang="en-GB" sz="2000" dirty="0"/>
          </a:p>
          <a:p>
            <a:pPr marL="342900" indent="-342900">
              <a:buFont typeface="+mj-lt"/>
              <a:buAutoNum type="arabicPeriod" startAt="3"/>
            </a:pPr>
            <a:r>
              <a:rPr lang="en-GB" sz="2000" dirty="0"/>
              <a:t> How realistic do you think it is for people with different values and beliefs to live together?</a:t>
            </a:r>
          </a:p>
          <a:p>
            <a:endParaRPr lang="en-GB" sz="2000" dirty="0"/>
          </a:p>
        </p:txBody>
      </p:sp>
      <p:pic>
        <p:nvPicPr>
          <p:cNvPr id="7" name="Picture 6" descr="A picture containing text, sky, sign, outdoor&#10;&#10;Description automatically generated">
            <a:extLst>
              <a:ext uri="{FF2B5EF4-FFF2-40B4-BE49-F238E27FC236}">
                <a16:creationId xmlns:a16="http://schemas.microsoft.com/office/drawing/2014/main" id="{CD54C47D-11C4-4F4B-8F3A-8A8A1B3EF03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705" y="379077"/>
            <a:ext cx="2999232" cy="2035170"/>
          </a:xfrm>
          <a:prstGeom prst="rect">
            <a:avLst/>
          </a:prstGeom>
        </p:spPr>
      </p:pic>
      <p:pic>
        <p:nvPicPr>
          <p:cNvPr id="2050" name="Picture 2" descr="Ball Pen, Biro, Pen, Black, Write, Author, Writing">
            <a:extLst>
              <a:ext uri="{FF2B5EF4-FFF2-40B4-BE49-F238E27FC236}">
                <a16:creationId xmlns:a16="http://schemas.microsoft.com/office/drawing/2014/main" id="{2CA4CEC2-84E2-FD45-A6F5-25216B9AD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4100">
            <a:off x="6094251" y="814393"/>
            <a:ext cx="582269" cy="116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35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9DA76A54-9B14-674B-B2FB-2BFC73DE73E3}"/>
              </a:ext>
            </a:extLst>
          </p:cNvPr>
          <p:cNvSpPr txBox="1"/>
          <p:nvPr/>
        </p:nvSpPr>
        <p:spPr>
          <a:xfrm>
            <a:off x="667091" y="398457"/>
            <a:ext cx="62290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+mj-lt"/>
              </a:rPr>
              <a:t>Reflection</a:t>
            </a:r>
          </a:p>
          <a:p>
            <a:endParaRPr lang="en-GB" sz="2800" b="1" dirty="0">
              <a:latin typeface="+mj-lt"/>
            </a:endParaRPr>
          </a:p>
          <a:p>
            <a:r>
              <a:rPr lang="en-GB" sz="2800" b="1" dirty="0"/>
              <a:t>What is your understanding of EU values?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C309BE-9A2A-724A-B3C5-810DF12331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72" r="744" b="1981"/>
          <a:stretch/>
        </p:blipFill>
        <p:spPr>
          <a:xfrm>
            <a:off x="690253" y="2661913"/>
            <a:ext cx="6182685" cy="3429001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7BCFA4-7173-F14D-BD59-A02C9BCE1466}"/>
              </a:ext>
            </a:extLst>
          </p:cNvPr>
          <p:cNvSpPr/>
          <p:nvPr/>
        </p:nvSpPr>
        <p:spPr>
          <a:xfrm>
            <a:off x="8299667" y="3776250"/>
            <a:ext cx="3021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Find out more at…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EU Values</a:t>
            </a:r>
            <a:r>
              <a:rPr lang="en-GB" sz="2400" dirty="0"/>
              <a:t>  </a:t>
            </a:r>
          </a:p>
        </p:txBody>
      </p:sp>
      <p:pic>
        <p:nvPicPr>
          <p:cNvPr id="1028" name="Picture 4" descr="Europe, Flag, Star, European, International">
            <a:extLst>
              <a:ext uri="{FF2B5EF4-FFF2-40B4-BE49-F238E27FC236}">
                <a16:creationId xmlns:a16="http://schemas.microsoft.com/office/drawing/2014/main" id="{50D06BE8-D1F3-304B-AA91-A441197105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6" t="7184" r="3708"/>
          <a:stretch/>
        </p:blipFill>
        <p:spPr bwMode="auto">
          <a:xfrm>
            <a:off x="7884783" y="203277"/>
            <a:ext cx="3995840" cy="287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35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458</Words>
  <Application>Microsoft Macintosh PowerPoint</Application>
  <PresentationFormat>Widescreen</PresentationFormat>
  <Paragraphs>55</Paragraphs>
  <Slides>6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Print</vt:lpstr>
      <vt:lpstr>Office Theme</vt:lpstr>
      <vt:lpstr>Communication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            </dc:title>
  <dc:creator>Jon Whitbread</dc:creator>
  <cp:lastModifiedBy>jk569</cp:lastModifiedBy>
  <cp:revision>10</cp:revision>
  <dcterms:created xsi:type="dcterms:W3CDTF">2021-06-29T10:20:15Z</dcterms:created>
  <dcterms:modified xsi:type="dcterms:W3CDTF">2021-06-29T16:29:31Z</dcterms:modified>
</cp:coreProperties>
</file>