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1" r:id="rId4"/>
    <p:sldId id="272" r:id="rId5"/>
    <p:sldId id="273" r:id="rId6"/>
    <p:sldId id="270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DB5B-096F-48EB-8B62-4FA2058E3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600CD-B764-4D88-A448-AD4DA13AD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BB83B-3BE8-4D8F-8099-6041FE43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F992-B3ED-4449-81B9-02D1B15CED55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C460E-7E71-4CA9-BB95-9959826A9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3D452-E042-4C13-8D23-9DFD3A7E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E372-1BEB-412C-BD76-7E3BD2ACC98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55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DE57-E245-4840-A91F-A7284535B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D5927-963D-4BAD-B2DF-640ACCF40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DCC2A-0584-4907-997E-E896EBE1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F992-B3ED-4449-81B9-02D1B15CED55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CCA48-BE95-4FD0-BFED-ED95D2AA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A283C-44D7-4A88-AD07-EB3CA5D3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E372-1BEB-412C-BD76-7E3BD2ACC98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3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797640-728F-4ED1-A674-308461088B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7C246-7122-4388-A8BF-632C4876E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E5CF-B143-447A-AB8D-0C7F44AB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F992-B3ED-4449-81B9-02D1B15CED55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4AF9C-502C-40CB-B1CD-9D4D685E6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053BF-B9E5-4D2B-8BCE-9D75FC092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E372-1BEB-412C-BD76-7E3BD2ACC98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33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CB36-6FAD-4C58-A40E-A03D817A2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BAD46-D2A1-432F-9F7F-A234DDF81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8EB91-F671-47D4-8261-79EAD917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F992-B3ED-4449-81B9-02D1B15CED55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95642-A1CA-473C-A936-0770CB8BA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EECF8-F4B0-400D-AB4C-4A48C8C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E372-1BEB-412C-BD76-7E3BD2ACC98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47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C9789-8E93-48DC-BA83-065879D3E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42D6E-1BF8-401F-8445-BBF611A98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5B181-D3DB-44F7-9DB3-998B9107E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F992-B3ED-4449-81B9-02D1B15CED55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806C3-DFDD-424F-A1AC-1BB8C625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25AA7-1B90-4B82-8C9C-FF9E2A0B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E372-1BEB-412C-BD76-7E3BD2ACC98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01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C2791-92C8-469D-9EA1-58147DC4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85C15-7ADE-4CBB-96EC-9A7F53637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F2AE4-0D1B-4C29-9FAA-BB2A703CE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D8789-474F-4B4B-891E-3E74DBEA4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F992-B3ED-4449-81B9-02D1B15CED55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F5636-DD2B-4A41-BF2B-FE689985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33F03-AC29-4927-BA12-BCD80047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E372-1BEB-412C-BD76-7E3BD2ACC98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7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DB65-23E8-45EB-95BB-BCDBFDFC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A7FB6-8A71-481A-91B1-B3766578B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59151-42AA-4299-9E48-C2E930D42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6B7A9-79DD-4427-9BB1-340F67985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42B06-60C8-4617-B6F5-B2E0F6966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3016B0-EFCD-4098-8896-85E67C88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F992-B3ED-4449-81B9-02D1B15CED55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461DD7-6932-4770-BBFA-B4918449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8F8E22-DDFA-4B99-82ED-D170854E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E372-1BEB-412C-BD76-7E3BD2ACC98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97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91642-6680-40AE-8C6C-8C0D4A117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92A5B-F449-4A53-B291-011247FFB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F992-B3ED-4449-81B9-02D1B15CED55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B3BE0-8A94-452C-BB6C-CCD8508D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9ED72-B3BE-410E-BB41-F4F63FEBA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E372-1BEB-412C-BD76-7E3BD2ACC98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40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5A1F8B-C701-470C-80AB-73F2DB22B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F992-B3ED-4449-81B9-02D1B15CED55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953E9-5D36-47DE-B567-261EA2476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6FCF5-B844-47C5-9DF5-CE2DA12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E372-1BEB-412C-BD76-7E3BD2ACC98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85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E167C-CCC6-454E-B0BA-EDDEBD54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1FF7E-47BE-4B1C-9DC7-079CD13E7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03FCC-F78C-4B03-8F1E-C7D871334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82DD1-381F-4180-AE2C-1CFE25CC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F992-B3ED-4449-81B9-02D1B15CED55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6FEB-4267-4379-9AA7-6A37B686A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BFA0A-7904-40AC-ADEF-0F1C84CB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E372-1BEB-412C-BD76-7E3BD2ACC98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78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4A43-7142-41EA-8EB3-94A558793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5C257-6377-44F7-9C23-DADE63AF64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FE11E-0464-40B3-AF23-9AE276000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6DE41-5CFE-4BC0-9F2B-A5EE3CCB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F992-B3ED-4449-81B9-02D1B15CED55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BEDBF-A458-4C6C-8E43-FDCAD743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F1023-24B7-418A-A63B-C4CCD80D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E372-1BEB-412C-BD76-7E3BD2ACC98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94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771F6-3BEB-4A80-997B-1F08E32A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958ED-E512-4893-B57B-7A65EF252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1A2EB-0925-4F2D-9265-85C2074C8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DF992-B3ED-4449-81B9-02D1B15CED55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0A21F-9672-430C-B1CC-AC7079ED1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D48B0-A447-4EA5-829D-15F6ACED3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FE372-1BEB-412C-BD76-7E3BD2ACC98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43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freesvg.org/grey-background-with-flowing-lines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8C0E-746C-492A-9EEE-875BDC049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73453-B23E-4A75-ADB8-FE690F0B8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8888"/>
            <a:ext cx="9144000" cy="2713812"/>
          </a:xfrm>
          <a:solidFill>
            <a:srgbClr val="000099"/>
          </a:solidFill>
        </p:spPr>
        <p:txBody>
          <a:bodyPr>
            <a:normAutofit/>
          </a:bodyPr>
          <a:lstStyle/>
          <a:p>
            <a:endParaRPr lang="en-GB" sz="400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Problem-solving</a:t>
            </a:r>
          </a:p>
          <a:p>
            <a:r>
              <a:rPr lang="en-GB" sz="400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Organising </a:t>
            </a:r>
            <a:r>
              <a:rPr lang="en-GB" sz="40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</a:p>
          <a:p>
            <a:r>
              <a:rPr lang="en-GB" sz="40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football tournament </a:t>
            </a:r>
          </a:p>
        </p:txBody>
      </p:sp>
      <p:pic>
        <p:nvPicPr>
          <p:cNvPr id="4" name="Picture 3" descr="/var/folders/m0/g0d2gdqj3g1dby02qbwk7lnr0000gn/T/com.microsoft.Word/Content.MSO/6CB9C466.tmp">
            <a:extLst>
              <a:ext uri="{FF2B5EF4-FFF2-40B4-BE49-F238E27FC236}">
                <a16:creationId xmlns:a16="http://schemas.microsoft.com/office/drawing/2014/main" id="{C4953D76-2C6B-4E17-BFAD-D03557A746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3778" y="1346402"/>
            <a:ext cx="8058701" cy="2302486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73538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ootball team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D4B1140A-FD94-45A4-85B2-8E787FB80DE9}"/>
              </a:ext>
            </a:extLst>
          </p:cNvPr>
          <p:cNvPicPr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r="28594"/>
          <a:stretch/>
        </p:blipFill>
        <p:spPr>
          <a:xfrm>
            <a:off x="5104660" y="10"/>
            <a:ext cx="708734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3B1FFE-0D59-4667-94C3-C5036076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Lesson outcomes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2EB0C-BE62-445B-9DE7-285BFCB72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82" y="1710612"/>
            <a:ext cx="5608634" cy="44416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By the end of the lesson you will have: </a:t>
            </a:r>
            <a:endParaRPr lang="it-IT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understood how to organise successfully a sports tournament.</a:t>
            </a:r>
            <a:endParaRPr lang="it-IT" sz="2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listened to the tournament organiser. </a:t>
            </a:r>
            <a:endParaRPr lang="it-IT" sz="2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taken notes and used them to draw a plan.</a:t>
            </a:r>
            <a:endParaRPr lang="it-IT" sz="2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explained the organisation to each other.</a:t>
            </a:r>
            <a:endParaRPr lang="it-IT" sz="2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9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AFBDB-59A1-417D-9675-C00AEC5D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n-GB" sz="4000" dirty="0"/>
              <a:t>Listen to Mick!</a:t>
            </a:r>
            <a:endParaRPr lang="it-IT" sz="4000" dirty="0"/>
          </a:p>
        </p:txBody>
      </p:sp>
      <p:pic>
        <p:nvPicPr>
          <p:cNvPr id="6" name="Case study organising a football tournament">
            <a:hlinkClick r:id="" action="ppaction://media"/>
            <a:extLst>
              <a:ext uri="{FF2B5EF4-FFF2-40B4-BE49-F238E27FC236}">
                <a16:creationId xmlns:a16="http://schemas.microsoft.com/office/drawing/2014/main" id="{2E29E901-F83B-435F-9474-034EB860893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3963" y="4289425"/>
            <a:ext cx="487362" cy="487363"/>
          </a:xfrm>
        </p:spPr>
      </p:pic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05809BAB-65B6-46EF-86DC-1967F02DDE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b="4506"/>
          <a:stretch/>
        </p:blipFill>
        <p:spPr>
          <a:xfrm>
            <a:off x="4038600" y="10"/>
            <a:ext cx="8153399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6036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5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DDEE-3E67-41C3-9103-6168EF335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480"/>
            <a:ext cx="10515600" cy="1003176"/>
          </a:xfrm>
        </p:spPr>
        <p:txBody>
          <a:bodyPr/>
          <a:lstStyle/>
          <a:p>
            <a:r>
              <a:rPr lang="en-GB" dirty="0"/>
              <a:t>Vocabulary: special phrases to know: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D8820-4933-4532-8396-763A564E3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6657"/>
            <a:ext cx="10515600" cy="4410306"/>
          </a:xfrm>
        </p:spPr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en-GB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Choose the correct definition in each case:</a:t>
            </a:r>
          </a:p>
          <a:p>
            <a:pPr marL="0" lvl="0" indent="0">
              <a:lnSpc>
                <a:spcPct val="115000"/>
              </a:lnSpc>
              <a:buNone/>
            </a:pPr>
            <a:endParaRPr lang="it-IT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0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 5-a-side football tournament            a) If the score is 2-1 the winner scores 2 the loser scores 1.</a:t>
            </a:r>
            <a:endParaRPr lang="it-IT" sz="2000" b="1" dirty="0">
              <a:solidFill>
                <a:srgbClr val="7030A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000" b="1" i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It takes quite a long time.                      b) The 2 teams play together, one against the other.</a:t>
            </a:r>
            <a:endParaRPr lang="it-IT" sz="2000" b="1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0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winner and the loser                       c) There are only 5 players in each team, not </a:t>
            </a:r>
            <a:r>
              <a:rPr lang="en-GB" sz="20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11.</a:t>
            </a:r>
            <a:endParaRPr lang="it-IT" sz="2000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000" b="1" i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2 teams played each other            d) When the game finishes in a draw, each team takes </a:t>
            </a:r>
            <a:endParaRPr lang="it-IT" sz="2000" b="1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lnSpc>
                <a:spcPct val="115000"/>
              </a:lnSpc>
              <a:buNone/>
            </a:pPr>
            <a:r>
              <a:rPr lang="en-GB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en-GB" sz="2000" b="1" i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alternate shots at the goal to decide the winner</a:t>
            </a:r>
            <a:r>
              <a:rPr lang="en-GB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buNone/>
            </a:pPr>
            <a:r>
              <a:rPr lang="it-IT" sz="20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GB" sz="20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 take penalties                                 e) The time needed (to organise) is considerable.</a:t>
            </a:r>
            <a:endParaRPr lang="it-IT" sz="2000" b="1" dirty="0">
              <a:solidFill>
                <a:srgbClr val="7030A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8268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FA0D7-5537-4544-A55D-54D74EAB5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80"/>
            <a:ext cx="10515600" cy="51854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Mick’s Tournament  Organisation</a:t>
            </a:r>
            <a:br>
              <a:rPr lang="en-GB" dirty="0"/>
            </a:br>
            <a:r>
              <a:rPr lang="en-GB" dirty="0"/>
              <a:t>(use to check)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020E3-67AC-4B5E-81FD-8B4EF6089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2602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  <a:r>
              <a:rPr lang="en-GB" sz="4500" b="1" u="sng" dirty="0"/>
              <a:t>loser</a:t>
            </a:r>
            <a:r>
              <a:rPr lang="en-GB" dirty="0"/>
              <a:t>				</a:t>
            </a:r>
            <a:r>
              <a:rPr lang="en-GB" sz="5000" b="1" u="sng" dirty="0"/>
              <a:t>winner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sz="2900" b="1" dirty="0"/>
              <a:t>			  red  </a:t>
            </a:r>
          </a:p>
          <a:p>
            <a:pPr marL="0" indent="0">
              <a:buNone/>
            </a:pPr>
            <a:r>
              <a:rPr lang="it-IT" sz="2900" b="1" dirty="0"/>
              <a:t>                            		</a:t>
            </a:r>
            <a:r>
              <a:rPr lang="it-IT" sz="2900" b="1" dirty="0" err="1"/>
              <a:t>orange</a:t>
            </a:r>
            <a:r>
              <a:rPr lang="it-IT" sz="2900" b="1" dirty="0"/>
              <a:t>               v                                  red  </a:t>
            </a:r>
          </a:p>
          <a:p>
            <a:pPr marL="0" indent="0">
              <a:buNone/>
            </a:pPr>
            <a:r>
              <a:rPr lang="it-IT" sz="2900" b="1" dirty="0"/>
              <a:t>				</a:t>
            </a:r>
            <a:r>
              <a:rPr lang="it-IT" sz="2900" b="1" dirty="0" err="1"/>
              <a:t>orange</a:t>
            </a:r>
            <a:r>
              <a:rPr lang="it-IT" sz="2900" b="1" dirty="0"/>
              <a:t> </a:t>
            </a:r>
          </a:p>
          <a:p>
            <a:pPr marL="0" indent="0">
              <a:buNone/>
            </a:pPr>
            <a:r>
              <a:rPr lang="it-IT" sz="2900" b="1" dirty="0"/>
              <a:t>		</a:t>
            </a:r>
            <a:r>
              <a:rPr lang="it-IT" sz="2900" b="1" dirty="0" err="1"/>
              <a:t>orange</a:t>
            </a:r>
            <a:r>
              <a:rPr lang="it-IT" sz="2900" b="1" dirty="0"/>
              <a:t>	     v	</a:t>
            </a:r>
            <a:r>
              <a:rPr lang="it-IT" sz="2900" b="1" dirty="0" err="1"/>
              <a:t>yellow</a:t>
            </a:r>
            <a:r>
              <a:rPr lang="it-IT" sz="2900" b="1" dirty="0"/>
              <a:t> 		         red</a:t>
            </a:r>
          </a:p>
          <a:p>
            <a:pPr marL="0" indent="0">
              <a:buNone/>
            </a:pPr>
            <a:r>
              <a:rPr lang="it-IT" sz="2900" b="1" dirty="0"/>
              <a:t>                          		                          green                     v                             green</a:t>
            </a:r>
          </a:p>
          <a:p>
            <a:pPr marL="0" indent="0">
              <a:buNone/>
            </a:pPr>
            <a:r>
              <a:rPr lang="it-IT" sz="2900" b="1" dirty="0"/>
              <a:t>				 green</a:t>
            </a:r>
          </a:p>
          <a:p>
            <a:pPr marL="0" indent="0">
              <a:buNone/>
            </a:pPr>
            <a:r>
              <a:rPr lang="it-IT" sz="2900" b="1" dirty="0"/>
              <a:t>                 	</a:t>
            </a:r>
            <a:r>
              <a:rPr lang="it-IT" sz="2900" b="1" dirty="0" err="1"/>
              <a:t>orange</a:t>
            </a:r>
            <a:r>
              <a:rPr lang="it-IT" sz="2900" b="1" dirty="0"/>
              <a:t>		 	  blue		              </a:t>
            </a:r>
          </a:p>
          <a:p>
            <a:pPr marL="0" indent="0">
              <a:buNone/>
            </a:pPr>
            <a:r>
              <a:rPr lang="it-IT" sz="2900" b="1" dirty="0"/>
              <a:t>                            	   v	 blue                  v                            </a:t>
            </a:r>
            <a:r>
              <a:rPr lang="it-IT" sz="2900" b="1" dirty="0" err="1"/>
              <a:t>pink</a:t>
            </a:r>
            <a:endParaRPr lang="it-IT" sz="2900" b="1" dirty="0"/>
          </a:p>
          <a:p>
            <a:pPr marL="0" indent="0">
              <a:buNone/>
            </a:pPr>
            <a:r>
              <a:rPr lang="it-IT" sz="2900" b="1" dirty="0"/>
              <a:t>				  </a:t>
            </a:r>
            <a:r>
              <a:rPr lang="it-IT" sz="2900" b="1" dirty="0" err="1"/>
              <a:t>pink</a:t>
            </a:r>
            <a:endParaRPr lang="it-IT" sz="2900" b="1" dirty="0"/>
          </a:p>
          <a:p>
            <a:pPr marL="0" indent="0">
              <a:buNone/>
            </a:pPr>
            <a:r>
              <a:rPr lang="it-IT" sz="2900" b="1" dirty="0"/>
              <a:t>                                                                                   v</a:t>
            </a:r>
          </a:p>
          <a:p>
            <a:pPr marL="0" indent="0">
              <a:buNone/>
            </a:pPr>
            <a:r>
              <a:rPr lang="it-IT" sz="2900" b="1" dirty="0"/>
              <a:t>		blue		 white  		     white</a:t>
            </a:r>
          </a:p>
          <a:p>
            <a:pPr marL="0" indent="0">
              <a:buNone/>
            </a:pPr>
            <a:r>
              <a:rPr lang="it-IT" sz="2900" b="1" dirty="0"/>
              <a:t>                             		</a:t>
            </a:r>
            <a:r>
              <a:rPr lang="it-IT" sz="2900" b="1" dirty="0" err="1"/>
              <a:t>maroon</a:t>
            </a:r>
            <a:r>
              <a:rPr lang="it-IT" sz="2900" b="1" dirty="0"/>
              <a:t>              v                         white</a:t>
            </a:r>
          </a:p>
          <a:p>
            <a:pPr marL="0" indent="0">
              <a:buNone/>
            </a:pPr>
            <a:r>
              <a:rPr lang="it-IT" sz="2900" b="1" dirty="0"/>
              <a:t>				</a:t>
            </a:r>
            <a:r>
              <a:rPr lang="it-IT" sz="2900" b="1" dirty="0" err="1"/>
              <a:t>maroon</a:t>
            </a:r>
            <a:r>
              <a:rPr lang="it-IT" sz="2900" b="1" dirty="0"/>
              <a:t> 	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A2480BBB-866F-4AAC-96C7-6A8ACF4B96F6}"/>
              </a:ext>
            </a:extLst>
          </p:cNvPr>
          <p:cNvSpPr/>
          <p:nvPr/>
        </p:nvSpPr>
        <p:spPr>
          <a:xfrm>
            <a:off x="3485728" y="2867487"/>
            <a:ext cx="109728" cy="8322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  <a:endParaRPr lang="it-IT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1AC5761C-D18C-4CE1-9466-934865FB93E1}"/>
              </a:ext>
            </a:extLst>
          </p:cNvPr>
          <p:cNvSpPr/>
          <p:nvPr/>
        </p:nvSpPr>
        <p:spPr>
          <a:xfrm>
            <a:off x="2545878" y="3367847"/>
            <a:ext cx="155448" cy="17994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196C26F-D096-4719-92C5-9F0EBE92E96C}"/>
              </a:ext>
            </a:extLst>
          </p:cNvPr>
          <p:cNvSpPr/>
          <p:nvPr/>
        </p:nvSpPr>
        <p:spPr>
          <a:xfrm>
            <a:off x="4409004" y="2574523"/>
            <a:ext cx="64009" cy="6624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DC5C02EA-0225-4521-94D2-6145B818FF3B}"/>
              </a:ext>
            </a:extLst>
          </p:cNvPr>
          <p:cNvSpPr/>
          <p:nvPr/>
        </p:nvSpPr>
        <p:spPr>
          <a:xfrm>
            <a:off x="4518732" y="3367847"/>
            <a:ext cx="45719" cy="5415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9D8BF1B4-BFBE-4C02-97AA-9F8E44DDD95D}"/>
              </a:ext>
            </a:extLst>
          </p:cNvPr>
          <p:cNvSpPr/>
          <p:nvPr/>
        </p:nvSpPr>
        <p:spPr>
          <a:xfrm>
            <a:off x="5095783" y="2574523"/>
            <a:ext cx="159794" cy="6624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3A29C84A-1721-4690-9236-247F6B1EEF6D}"/>
              </a:ext>
            </a:extLst>
          </p:cNvPr>
          <p:cNvSpPr/>
          <p:nvPr/>
        </p:nvSpPr>
        <p:spPr>
          <a:xfrm>
            <a:off x="5095779" y="5119640"/>
            <a:ext cx="239107" cy="6502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DF93DF76-9D8F-42F7-BBD9-008206A75624}"/>
              </a:ext>
            </a:extLst>
          </p:cNvPr>
          <p:cNvSpPr/>
          <p:nvPr/>
        </p:nvSpPr>
        <p:spPr>
          <a:xfrm>
            <a:off x="6006392" y="4312833"/>
            <a:ext cx="239107" cy="12739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F11D7EAA-F359-4589-9CDF-F44B446C2902}"/>
              </a:ext>
            </a:extLst>
          </p:cNvPr>
          <p:cNvSpPr/>
          <p:nvPr/>
        </p:nvSpPr>
        <p:spPr>
          <a:xfrm>
            <a:off x="7036791" y="3336774"/>
            <a:ext cx="251534" cy="1888724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327249A2-AF01-42B6-A1DC-9AABBC209A85}"/>
              </a:ext>
            </a:extLst>
          </p:cNvPr>
          <p:cNvSpPr/>
          <p:nvPr/>
        </p:nvSpPr>
        <p:spPr>
          <a:xfrm>
            <a:off x="6205490" y="2863047"/>
            <a:ext cx="159795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BF0D8DB5-2381-4F65-8EE8-BBBB4F007735}"/>
              </a:ext>
            </a:extLst>
          </p:cNvPr>
          <p:cNvSpPr/>
          <p:nvPr/>
        </p:nvSpPr>
        <p:spPr>
          <a:xfrm>
            <a:off x="4375732" y="4132554"/>
            <a:ext cx="306360" cy="6502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95481363-7270-4077-A744-7ECCF4B780F5}"/>
              </a:ext>
            </a:extLst>
          </p:cNvPr>
          <p:cNvSpPr/>
          <p:nvPr/>
        </p:nvSpPr>
        <p:spPr>
          <a:xfrm>
            <a:off x="5141502" y="4095934"/>
            <a:ext cx="45719" cy="6502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B2AE5CF4-1B06-4052-8240-78A61328A8DA}"/>
              </a:ext>
            </a:extLst>
          </p:cNvPr>
          <p:cNvSpPr/>
          <p:nvPr/>
        </p:nvSpPr>
        <p:spPr>
          <a:xfrm>
            <a:off x="5095783" y="5237825"/>
            <a:ext cx="45719" cy="532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06E3E227-21D4-42CB-9A0A-E5DDC53DFAAD}"/>
              </a:ext>
            </a:extLst>
          </p:cNvPr>
          <p:cNvSpPr/>
          <p:nvPr/>
        </p:nvSpPr>
        <p:spPr>
          <a:xfrm>
            <a:off x="5615274" y="38902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Star: 8 Points 29">
            <a:extLst>
              <a:ext uri="{FF2B5EF4-FFF2-40B4-BE49-F238E27FC236}">
                <a16:creationId xmlns:a16="http://schemas.microsoft.com/office/drawing/2014/main" id="{6C3A740C-79D0-4FBD-B2D8-06CE637D0950}"/>
              </a:ext>
            </a:extLst>
          </p:cNvPr>
          <p:cNvSpPr/>
          <p:nvPr/>
        </p:nvSpPr>
        <p:spPr>
          <a:xfrm>
            <a:off x="8029158" y="3699768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red</a:t>
            </a:r>
            <a:endParaRPr lang="it-IT" dirty="0"/>
          </a:p>
        </p:txBody>
      </p:sp>
      <p:sp>
        <p:nvSpPr>
          <p:cNvPr id="31" name="Star: 4 Points 30">
            <a:extLst>
              <a:ext uri="{FF2B5EF4-FFF2-40B4-BE49-F238E27FC236}">
                <a16:creationId xmlns:a16="http://schemas.microsoft.com/office/drawing/2014/main" id="{BF342783-E736-4C46-9AC9-41FA17CCD0A7}"/>
              </a:ext>
            </a:extLst>
          </p:cNvPr>
          <p:cNvSpPr/>
          <p:nvPr/>
        </p:nvSpPr>
        <p:spPr>
          <a:xfrm>
            <a:off x="1393794" y="3970538"/>
            <a:ext cx="230780" cy="64363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O#ange</a:t>
            </a:r>
            <a:endParaRPr lang="it-IT" dirty="0"/>
          </a:p>
        </p:txBody>
      </p:sp>
      <p:sp>
        <p:nvSpPr>
          <p:cNvPr id="33" name="Arrow: Left 32">
            <a:extLst>
              <a:ext uri="{FF2B5EF4-FFF2-40B4-BE49-F238E27FC236}">
                <a16:creationId xmlns:a16="http://schemas.microsoft.com/office/drawing/2014/main" id="{49571922-4915-4AA5-B1B3-0F5912B4921F}"/>
              </a:ext>
            </a:extLst>
          </p:cNvPr>
          <p:cNvSpPr/>
          <p:nvPr/>
        </p:nvSpPr>
        <p:spPr>
          <a:xfrm>
            <a:off x="3220039" y="387953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AD311A87-B6B4-4432-80AE-B64302BD183B}"/>
              </a:ext>
            </a:extLst>
          </p:cNvPr>
          <p:cNvSpPr/>
          <p:nvPr/>
        </p:nvSpPr>
        <p:spPr>
          <a:xfrm>
            <a:off x="3508503" y="4364171"/>
            <a:ext cx="114127" cy="11311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5635AB2F-44D7-4DB1-B0D0-A6EFA20118E1}"/>
              </a:ext>
            </a:extLst>
          </p:cNvPr>
          <p:cNvSpPr/>
          <p:nvPr/>
        </p:nvSpPr>
        <p:spPr>
          <a:xfrm>
            <a:off x="4518732" y="5119640"/>
            <a:ext cx="55119" cy="6502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FF740ADC-1DD0-4662-B8A1-BB9F7E8C572B}"/>
              </a:ext>
            </a:extLst>
          </p:cNvPr>
          <p:cNvSpPr/>
          <p:nvPr/>
        </p:nvSpPr>
        <p:spPr>
          <a:xfrm>
            <a:off x="5141502" y="3355206"/>
            <a:ext cx="120026" cy="6153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58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hands holding each other&#10;&#10;Description automatically generated with medium confidence">
            <a:extLst>
              <a:ext uri="{FF2B5EF4-FFF2-40B4-BE49-F238E27FC236}">
                <a16:creationId xmlns:a16="http://schemas.microsoft.com/office/drawing/2014/main" id="{8B9E97B2-DD27-4861-A137-10B4E84B56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" r="13818" b="605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3ED4C-4048-4184-9534-FF1AD81E6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571501"/>
          </a:xfrm>
        </p:spPr>
        <p:txBody>
          <a:bodyPr anchor="b">
            <a:normAutofit/>
          </a:bodyPr>
          <a:lstStyle/>
          <a:p>
            <a:r>
              <a:rPr lang="en-GB" sz="3200" b="1" dirty="0"/>
              <a:t>Reflection</a:t>
            </a:r>
            <a:endParaRPr lang="it-IT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02976-EA68-4044-B9DC-4C726913C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077965"/>
            <a:ext cx="5296282" cy="4113285"/>
          </a:xfrm>
        </p:spPr>
        <p:txBody>
          <a:bodyPr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GB" sz="4400" dirty="0">
                <a:effectLst/>
                <a:ea typeface="Calibri" panose="020F0502020204030204" pitchFamily="34" charset="0"/>
              </a:rPr>
              <a:t>Discuss all together: </a:t>
            </a:r>
          </a:p>
          <a:p>
            <a:pPr marL="0" indent="0">
              <a:buNone/>
            </a:pPr>
            <a:endParaRPr lang="it-IT" sz="24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 sport an effective way to encourage friendship and integration?</a:t>
            </a:r>
          </a:p>
          <a:p>
            <a:pPr marL="0" lvl="0" indent="0">
              <a:buNone/>
            </a:pPr>
            <a:r>
              <a:rPr lang="en-GB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Why?    Why not? </a:t>
            </a:r>
          </a:p>
          <a:p>
            <a:pPr marL="0" lvl="0" indent="0">
              <a:buNone/>
            </a:pPr>
            <a:endParaRPr lang="it-IT" sz="4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other suggestions do you have to encourage friendship and integration?</a:t>
            </a:r>
            <a:endParaRPr lang="it-IT" sz="4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4400" dirty="0">
                <a:effectLst/>
                <a:ea typeface="Times New Roman" panose="02020603050405020304" pitchFamily="18" charset="0"/>
              </a:rPr>
              <a:t> </a:t>
            </a:r>
            <a:endParaRPr lang="it-IT" sz="4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4400" b="1" dirty="0">
                <a:effectLst/>
                <a:ea typeface="Calibri" panose="020F0502020204030204" pitchFamily="34" charset="0"/>
              </a:rPr>
              <a:t> </a:t>
            </a:r>
            <a:endParaRPr lang="it-IT" sz="4400" dirty="0">
              <a:effectLst/>
              <a:ea typeface="Times New Roman" panose="02020603050405020304" pitchFamily="18" charset="0"/>
            </a:endParaRPr>
          </a:p>
          <a:p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1598953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326</Words>
  <Application>Microsoft Office PowerPoint</Application>
  <PresentationFormat>Widescreen</PresentationFormat>
  <Paragraphs>50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Office Theme</vt:lpstr>
      <vt:lpstr>PowerPoint Presentation</vt:lpstr>
      <vt:lpstr>Lesson outcomes</vt:lpstr>
      <vt:lpstr>Listen to Mick!</vt:lpstr>
      <vt:lpstr>Vocabulary: special phrases to know:</vt:lpstr>
      <vt:lpstr>Mick’s Tournament  Organisation (use to check)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</dc:creator>
  <cp:lastModifiedBy>carolyn snelling</cp:lastModifiedBy>
  <cp:revision>31</cp:revision>
  <dcterms:created xsi:type="dcterms:W3CDTF">2021-03-11T15:55:16Z</dcterms:created>
  <dcterms:modified xsi:type="dcterms:W3CDTF">2021-06-08T11:02:31Z</dcterms:modified>
</cp:coreProperties>
</file>