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3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B49C46-2C44-4095-805E-5433A94E63E8}">
          <p14:sldIdLst>
            <p14:sldId id="268"/>
            <p14:sldId id="258"/>
            <p14:sldId id="259"/>
            <p14:sldId id="263"/>
            <p14:sldId id="260"/>
            <p14:sldId id="261"/>
            <p14:sldId id="262"/>
            <p14:sldId id="264"/>
          </p14:sldIdLst>
        </p14:section>
        <p14:section name="Untitled Section" id="{5ABCEBA3-CAC4-4AD2-B670-6FE78DD5AE8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0EDE-4B25-4819-85DA-F03B0BC49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956B5-85D2-4EAC-A99B-BA216C29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1AAE0-A1BC-46FB-B737-A562EF34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D7E5-0DBB-4FC7-B209-040A0A3B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9795-25E5-4322-960A-B54D27C6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1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D58D-F8E0-46B4-A2F4-82C88491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5D41C-5565-4C46-8181-40EEF8AD6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8EC39-6C93-413F-99D6-C41E4F42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F2A3-8DF2-4755-A4BF-CE4BE9B6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9C8BE-B8F5-4239-934B-CD162423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59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2CDD0-44C8-47B9-B48E-788927371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EC6DD-9CE4-4C81-B09A-D9104AE7C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60635-F4CC-4DE7-A23C-2E95E1FC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BC248-128E-4B71-881D-F3392652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4447F-BA14-4BF6-91C5-BD705A94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86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91F4-8C0D-4679-BF91-E7E04B55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2F42-3CD7-4193-B453-6D18A84AB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BA79-ED24-45C9-AD57-98CFD973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06BE6-108A-4506-A571-A34BBC53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F2B62-2CC4-46E9-9631-FE7A044D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DFC5-3071-49FA-AEE2-88DE5E0D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EA63A-2486-4C40-9D3A-1AD9575A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2472F-0A7E-47D8-9228-098EF522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EC46-CB49-4FB4-8693-7CFCAEC8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C9E0D-C2C2-4B25-AE40-485D2DD4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4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2B13-F6CF-49CC-9469-41D15E34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A3E-685C-4D5F-84F4-E045C55ED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3720B-AEF6-4DB7-ACEC-70F0A1D7C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BA745-7D82-4376-9309-21976603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39DB6-8941-4E1B-9ED4-15407E77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F880C-281C-461C-82D6-99B912C5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89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7329-BAA9-4709-8C97-0040B3A9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F3F4D-A417-4C1F-A28B-A31353D71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1E06C-4567-4C6C-BB03-EB5F413F3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53B91-48A5-4CA9-BC72-3A06FCDA3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A4F73-8FD1-4E4C-A46D-5828734D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312FC4-A9AA-4AF4-85B0-9D378B0C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A6162-5D1C-4E22-A474-3171F5B4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46EF7-0B43-4E7F-B848-521AFD4A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46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F10F-0E3E-4FAB-8624-CCD2735E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F5726-9B82-470A-9C21-DA856D50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4CAFA-0E2F-40F0-9D55-2A1ED399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D3B55-751B-4855-947C-539BFF13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8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6AD72-AE9E-4CF0-9AE8-6BDE5173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1E4A4-1613-403F-BCE5-68F8BBC1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8FEEF-6F2D-46AD-A20F-20623B8E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8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E70B-ECD5-4568-A83E-9665C0B5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70E13-6ED6-46F4-BD9A-53EA1D7F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7F651-A572-4E0A-9B4D-E3DB79DF6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CAC62-0FB1-4429-9BB0-2B7885EB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396F6-8F2E-46C9-9740-FE21593D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15A80-4DAA-49BB-A84E-5383C304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69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186C-67BB-4D8D-8927-4C99DE01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F4A33-1CFD-48C2-B7D1-B86A93851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27693-25D0-48EE-9BB9-D08A92260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6FDF-F060-4529-A421-AF3CE99A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F4C16-7457-4602-91E3-7351086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3BE92-1F36-4853-931A-484F5EF0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66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6E021-5503-4E6D-B308-7E3DFFA2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6FD93-32D9-440C-9EE1-21B36EB3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28D03-F2D4-44AC-A04B-B10DC176C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FEA6-FDB6-4B27-9E32-301A4BF8ECA5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86F9-CDE5-4A34-BB7F-05DA3AC9E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B62F9-FFF5-4048-9B08-614755814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49D8-2432-4652-BC40-05B8D2E5FA8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56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pur-eeyand.blogspot.com/2011/03/chicken-drumstick-cereal-little-bit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ilytreesmaycontainnuts.com/2009/04/cooking-i-love-gadgets.html?showComment=1240529340000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B6E5-0EA9-4D05-B10E-0DBBA0732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7" y="864708"/>
            <a:ext cx="10347650" cy="238271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0277C-EB1A-489D-8033-03DD5530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09" y="3870578"/>
            <a:ext cx="12011487" cy="2987422"/>
          </a:xfrm>
          <a:solidFill>
            <a:srgbClr val="000099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and Well-being -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Project: Recipe Collection</a:t>
            </a:r>
          </a:p>
        </p:txBody>
      </p:sp>
      <p:pic>
        <p:nvPicPr>
          <p:cNvPr id="5" name="Picture 4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641E00C2-C6AD-4190-A510-EB6443399C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56" y="994710"/>
            <a:ext cx="9694507" cy="2122714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7069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od, fries, indoor, plate&#10;&#10;Description automatically generated">
            <a:extLst>
              <a:ext uri="{FF2B5EF4-FFF2-40B4-BE49-F238E27FC236}">
                <a16:creationId xmlns:a16="http://schemas.microsoft.com/office/drawing/2014/main" id="{E2502C9E-7353-4464-9CAA-D31F9835A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1" r="5200" b="1401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9CCF-E321-4F16-8ABF-F8F9E583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82" y="523875"/>
            <a:ext cx="5336667" cy="598170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600" b="1" dirty="0">
                <a:effectLst/>
                <a:ea typeface="Times New Roman" panose="02020603050405020304" pitchFamily="18" charset="0"/>
              </a:rPr>
              <a:t>Lesson Outcomes: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b="1" dirty="0">
                <a:effectLst/>
                <a:ea typeface="Times New Roman" panose="02020603050405020304" pitchFamily="18" charset="0"/>
              </a:rPr>
              <a:t>                                 </a:t>
            </a:r>
            <a:endParaRPr lang="it-IT" sz="2000" dirty="0">
              <a:effectLst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>
                <a:effectLst/>
                <a:ea typeface="Times New Roman" panose="02020603050405020304" pitchFamily="18" charset="0"/>
              </a:rPr>
              <a:t>    By the end of this l</a:t>
            </a:r>
            <a:r>
              <a:rPr lang="en-GB" sz="2400" dirty="0">
                <a:ea typeface="Times New Roman" panose="02020603050405020304" pitchFamily="18" charset="0"/>
              </a:rPr>
              <a:t>ess</a:t>
            </a:r>
            <a:r>
              <a:rPr lang="en-GB" sz="2400" dirty="0">
                <a:effectLst/>
                <a:ea typeface="Times New Roman" panose="02020603050405020304" pitchFamily="18" charset="0"/>
              </a:rPr>
              <a:t>on you will have: </a:t>
            </a: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en-GB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600" dirty="0">
                <a:effectLst/>
                <a:ea typeface="Times New Roman" panose="02020603050405020304" pitchFamily="18" charset="0"/>
              </a:rPr>
              <a:t>talked about your favourite </a:t>
            </a:r>
            <a:r>
              <a:rPr lang="en-GB" sz="2600" dirty="0">
                <a:ea typeface="Times New Roman" panose="02020603050405020304" pitchFamily="18" charset="0"/>
              </a:rPr>
              <a:t>dishes from where you come from. </a:t>
            </a:r>
            <a:endParaRPr lang="it-IT" sz="2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600" dirty="0">
                <a:effectLst/>
                <a:ea typeface="Times New Roman" panose="02020603050405020304" pitchFamily="18" charset="0"/>
              </a:rPr>
              <a:t>learned about your companions’ favourite dishes.</a:t>
            </a:r>
            <a:endParaRPr lang="it-IT" sz="2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600" dirty="0">
                <a:effectLst/>
                <a:ea typeface="Times New Roman" panose="02020603050405020304" pitchFamily="18" charset="0"/>
              </a:rPr>
              <a:t>worked together in groups to decide the recipes that best represent your countries.</a:t>
            </a:r>
            <a:endParaRPr lang="it-IT" sz="2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600" dirty="0">
                <a:effectLst/>
                <a:ea typeface="Times New Roman" panose="02020603050405020304" pitchFamily="18" charset="0"/>
              </a:rPr>
              <a:t>written out at least one recipe, ingredients and method, for a minimum of one dish each, that you know very well.</a:t>
            </a:r>
            <a:endParaRPr lang="it-IT" sz="26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2600" dirty="0">
                <a:effectLst/>
                <a:ea typeface="Times New Roman" panose="02020603050405020304" pitchFamily="18" charset="0"/>
              </a:rPr>
              <a:t>shared this information with the rest of the group</a:t>
            </a:r>
            <a:r>
              <a:rPr lang="en-GB" sz="2600" dirty="0">
                <a:ea typeface="Times New Roman" panose="02020603050405020304" pitchFamily="18" charset="0"/>
              </a:rPr>
              <a:t>.</a:t>
            </a:r>
            <a:r>
              <a:rPr lang="en-GB" sz="2600" dirty="0">
                <a:effectLst/>
                <a:ea typeface="Times New Roman" panose="02020603050405020304" pitchFamily="18" charset="0"/>
              </a:rPr>
              <a:t> </a:t>
            </a:r>
            <a:endParaRPr lang="it-IT" sz="26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6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9722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B4DF6-0E1A-49A7-9340-53F85CD1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5F4C-9663-41D2-AB8C-DF85A838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894027"/>
            <a:ext cx="6469731" cy="4782873"/>
          </a:xfrm>
        </p:spPr>
        <p:txBody>
          <a:bodyPr anchor="ctr"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endParaRPr lang="en-GB" sz="24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What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4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 your favourite food at home?</a:t>
            </a:r>
          </a:p>
          <a:p>
            <a:pPr marL="0" lvl="0" indent="0">
              <a:spcAft>
                <a:spcPts val="0"/>
              </a:spcAft>
              <a:buNone/>
            </a:pPr>
            <a:endParaRPr lang="it-IT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24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What are the most popular dishes eaten in your family’s country?</a:t>
            </a:r>
          </a:p>
          <a:p>
            <a:pPr marL="0" lvl="0" indent="0">
              <a:spcAft>
                <a:spcPts val="0"/>
              </a:spcAft>
              <a:buNone/>
            </a:pPr>
            <a:endParaRPr lang="it-IT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Which recipe or recipes would you like to share with all of us?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6B58D2BD-A303-4DFF-90DA-F0587812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3428999"/>
            <a:ext cx="3655229" cy="2066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73AFC-63FA-4749-896E-44C498E98B81}"/>
              </a:ext>
            </a:extLst>
          </p:cNvPr>
          <p:cNvSpPr txBox="1"/>
          <p:nvPr/>
        </p:nvSpPr>
        <p:spPr>
          <a:xfrm>
            <a:off x="2270487" y="6022923"/>
            <a:ext cx="209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dapur-eeyand.blogspot.com/2011/03/chicken-drumstick-cereal-little-bit.html"/>
              </a:rPr>
              <a:t>This Photo</a:t>
            </a:r>
            <a:r>
              <a:rPr lang="it-IT" sz="900"/>
              <a:t> by Unknown Author is licensed under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9" name="Picture 8" descr="A picture containing indoor, blender, banana, filled&#10;&#10;Description automatically generated">
            <a:extLst>
              <a:ext uri="{FF2B5EF4-FFF2-40B4-BE49-F238E27FC236}">
                <a16:creationId xmlns:a16="http://schemas.microsoft.com/office/drawing/2014/main" id="{D2FFEF9D-9B42-428A-A120-439864D73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8199" y="1181100"/>
            <a:ext cx="3644963" cy="2066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23B1C4-585E-4966-A528-2A3AB7C4D150}"/>
              </a:ext>
            </a:extLst>
          </p:cNvPr>
          <p:cNvSpPr txBox="1"/>
          <p:nvPr/>
        </p:nvSpPr>
        <p:spPr>
          <a:xfrm>
            <a:off x="3435342" y="6650246"/>
            <a:ext cx="6211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6" tooltip="http://www.familytreesmaycontainnuts.com/2009/04/cooking-i-love-gadgets.html?showComment=1240529340000"/>
              </a:rPr>
              <a:t>This Photo</a:t>
            </a:r>
            <a:r>
              <a:rPr lang="it-IT" sz="900"/>
              <a:t> by Unknown Author is licensed under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99572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C2D28-8E0E-4991-96B3-CDFDEA2B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Look at these examples of recipes: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EFDA5-03BA-4711-9E1B-71555D16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/>
              <a:t>We have the list of ingredients.</a:t>
            </a:r>
          </a:p>
          <a:p>
            <a:r>
              <a:rPr lang="en-GB" sz="2400" dirty="0"/>
              <a:t>The quantity goes before the ingredient.</a:t>
            </a:r>
          </a:p>
          <a:p>
            <a:r>
              <a:rPr lang="en-GB" sz="2400" dirty="0"/>
              <a:t>The method is short and concise language telling us what to do.  Use the imperative form.</a:t>
            </a:r>
          </a:p>
          <a:p>
            <a:pPr marL="0" indent="0">
              <a:buNone/>
            </a:pPr>
            <a:r>
              <a:rPr lang="en-GB" sz="2400" dirty="0"/>
              <a:t>For example:</a:t>
            </a:r>
          </a:p>
          <a:p>
            <a:pPr marL="0" indent="0">
              <a:buNone/>
            </a:pPr>
            <a:r>
              <a:rPr lang="en-GB" sz="2400" dirty="0"/>
              <a:t>Peel     (the apple)</a:t>
            </a:r>
          </a:p>
          <a:p>
            <a:pPr marL="0" indent="0">
              <a:buNone/>
            </a:pPr>
            <a:r>
              <a:rPr lang="en-GB" sz="2400" dirty="0"/>
              <a:t>Chop    (the onion)</a:t>
            </a:r>
          </a:p>
          <a:p>
            <a:pPr marL="0" indent="0">
              <a:buNone/>
            </a:pPr>
            <a:r>
              <a:rPr lang="en-GB" sz="2400" dirty="0"/>
              <a:t>Add   (salt and pepper)</a:t>
            </a:r>
          </a:p>
          <a:p>
            <a:pPr marL="0" indent="0">
              <a:buNone/>
            </a:pPr>
            <a:r>
              <a:rPr lang="en-GB" sz="2400" dirty="0"/>
              <a:t>Stir    (the sauce)</a:t>
            </a:r>
          </a:p>
          <a:p>
            <a:r>
              <a:rPr lang="en-GB" sz="2400" dirty="0"/>
              <a:t>Check the meanings and spellings of verbs before you use them. </a:t>
            </a:r>
          </a:p>
          <a:p>
            <a:r>
              <a:rPr lang="it-IT" sz="2400" dirty="0"/>
              <a:t>Check </a:t>
            </a:r>
            <a:r>
              <a:rPr lang="it-IT" sz="2400" dirty="0" err="1"/>
              <a:t>that</a:t>
            </a:r>
            <a:r>
              <a:rPr lang="it-IT" sz="2400" dirty="0"/>
              <a:t> the </a:t>
            </a:r>
            <a:r>
              <a:rPr lang="it-IT" sz="2400" dirty="0" err="1"/>
              <a:t>verbs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chosen</a:t>
            </a:r>
            <a:r>
              <a:rPr lang="it-IT" sz="2400" dirty="0"/>
              <a:t> are </a:t>
            </a:r>
            <a:r>
              <a:rPr lang="it-IT" sz="2400" dirty="0" err="1"/>
              <a:t>usually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in recipe </a:t>
            </a:r>
            <a:r>
              <a:rPr lang="it-IT" sz="2400" dirty="0" err="1"/>
              <a:t>methods</a:t>
            </a:r>
            <a:r>
              <a:rPr lang="it-IT" sz="2400" dirty="0"/>
              <a:t> and </a:t>
            </a:r>
            <a:r>
              <a:rPr lang="it-IT" sz="2400" dirty="0" err="1"/>
              <a:t>remember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COOK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dirty="0" err="1"/>
              <a:t>generic</a:t>
            </a:r>
            <a:r>
              <a:rPr lang="it-IT" sz="2400" dirty="0"/>
              <a:t>  ……</a:t>
            </a:r>
          </a:p>
        </p:txBody>
      </p:sp>
    </p:spTree>
    <p:extLst>
      <p:ext uri="{BB962C8B-B14F-4D97-AF65-F5344CB8AC3E}">
        <p14:creationId xmlns:p14="http://schemas.microsoft.com/office/powerpoint/2010/main" val="105264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EE32-FE7F-4443-85F5-6A6BB90B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295275"/>
            <a:ext cx="5314536" cy="98107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   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Summer Pudding</a:t>
            </a:r>
            <a:br>
              <a:rPr kumimoji="0" lang="en-US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le of fruit&#10;&#10;Description automatically generated with low confidence">
            <a:extLst>
              <a:ext uri="{FF2B5EF4-FFF2-40B4-BE49-F238E27FC236}">
                <a16:creationId xmlns:a16="http://schemas.microsoft.com/office/drawing/2014/main" id="{DDC2492B-2CA4-483C-A196-26A3BA5CE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r="15160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9C9C4FD-E1BA-46BF-A7F9-F2EB0469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221" y="904875"/>
            <a:ext cx="5939652" cy="5248275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300 </a:t>
            </a:r>
            <a:r>
              <a:rPr lang="en-GB" sz="1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gms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strawberrie</a:t>
            </a:r>
            <a:r>
              <a:rPr lang="en-GB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it-IT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250 </a:t>
            </a:r>
            <a:r>
              <a:rPr lang="en-GB" sz="1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gms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blueberrie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                                          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100 </a:t>
            </a:r>
            <a:r>
              <a:rPr lang="en-GB" sz="1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gms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redcurrants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500 </a:t>
            </a:r>
            <a:r>
              <a:rPr lang="en-GB" sz="1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gms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raspberries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175 </a:t>
            </a:r>
            <a:r>
              <a:rPr lang="en-GB" sz="14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gms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brown sugar or white sugar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slices of bread</a:t>
            </a:r>
          </a:p>
          <a:p>
            <a:pPr>
              <a:spcAft>
                <a:spcPts val="0"/>
              </a:spcAft>
            </a:pPr>
            <a:r>
              <a:rPr lang="it-IT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GB" sz="14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Method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Dissolve the sugar in a little water on a low heat.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Add the soft fruit (but not </a:t>
            </a:r>
            <a:r>
              <a:rPr lang="en-GB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he strawberries) and heat gently for 2-3 minutes.   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Wet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the bread in the fruit juice.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Cover the sides and bottom of a ceramic bowl with the sliced bread.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Fill the centre of the bowl with the fruit and cover the top with bread slices.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6"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Put a small plate on top of the bowl, and something heavy like a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   packet of flour or sugar.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7"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Cool overnight and serve turned out upside down, </a:t>
            </a:r>
            <a:r>
              <a:rPr lang="en-GB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with </a:t>
            </a: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fresh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GB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   whipped cream.</a:t>
            </a:r>
            <a:endParaRPr lang="it-IT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94611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BAE75-7854-43F0-9C28-2409CC89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Spaghetti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Carbonara</a:t>
            </a: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source: alberghiera.it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737D2F-7BC7-4F6F-BC65-3A719F4C8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543" y="1396588"/>
            <a:ext cx="5927419" cy="5187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8CD42-7F94-401A-B7E0-D089DE71E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8000"/>
            <a:ext cx="5422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4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A6D2-3BD0-4CA4-9B94-D323FA57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Pasta with Pesto Genovese</a:t>
            </a:r>
            <a:br>
              <a:rPr lang="en-GB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source: alberghiera.it</a:t>
            </a:r>
            <a:endParaRPr lang="it-IT" sz="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FBAD04-5886-4915-B59B-C5F7CAE50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367238"/>
              </p:ext>
            </p:extLst>
          </p:nvPr>
        </p:nvGraphicFramePr>
        <p:xfrm>
          <a:off x="838202" y="1959429"/>
          <a:ext cx="9335135" cy="4329403"/>
        </p:xfrm>
        <a:graphic>
          <a:graphicData uri="http://schemas.openxmlformats.org/drawingml/2006/table">
            <a:tbl>
              <a:tblPr firstRow="1" firstCol="1" bandRow="1"/>
              <a:tblGrid>
                <a:gridCol w="9335135">
                  <a:extLst>
                    <a:ext uri="{9D8B030D-6E8A-4147-A177-3AD203B41FA5}">
                      <a16:colId xmlns:a16="http://schemas.microsoft.com/office/drawing/2014/main" val="1675503381"/>
                    </a:ext>
                  </a:extLst>
                </a:gridCol>
              </a:tblGrid>
              <a:tr h="4329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Pesto Genovese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u="sng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Ingredients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fresh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leaves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clove of garlic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grated Pecorino or Parmesan cheese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pine nuts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extra virgin olive oil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rock salt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Method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Clean the basil leaves.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Peel the garlic.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Put the basil, garlic, pine nuts, rock salt and a spoon of oil in a mortar. 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Crush together with a pestle until the mixture becomes creamy.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Add grated cheese.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Stir together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Serve the sauce on freshly cooked pasta.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Alternatively, to save time, the basil, pine nuts, garlic, salt and oil can be mixed together in a blender.</a:t>
                      </a:r>
                      <a:endParaRPr lang="it-I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8199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58AD539-7B93-42A2-8286-1EC672B3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050" y="1372765"/>
            <a:ext cx="5999584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9A00-7F95-400A-B0FB-78161BE4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Let’s make a recipe collection!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29B1-5ED5-454E-9FBA-AC3DBC5C7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groups to create a recipe leaflet, including a video, of simple recipes you</a:t>
            </a:r>
          </a:p>
          <a:p>
            <a:pPr marL="0" lvl="0" indent="0">
              <a:lnSpc>
                <a:spcPts val="1300"/>
              </a:lnSpc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often ate with pleasure at home, in a restaurant or street food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stall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13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Remember they should be dishes typical of the area you come from. 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13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Look at your teacher’s examples and the language box, to understand the</a:t>
            </a:r>
          </a:p>
          <a:p>
            <a:pPr marL="0" lvl="0" indent="0">
              <a:lnSpc>
                <a:spcPts val="1300"/>
              </a:lnSpc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language of recipe methods. 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ts val="13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to present one of them to the other groups. 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A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lways ask your teacher if you have any doubts!! 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8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598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Look at these examples of recipes: </vt:lpstr>
      <vt:lpstr>    Summer Pudding </vt:lpstr>
      <vt:lpstr>Spaghetti alla Carbonara source: alberghiera.it</vt:lpstr>
      <vt:lpstr>Pasta with Pesto Genovese source: alberghiera.it</vt:lpstr>
      <vt:lpstr>Let’s make a recipe collection!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snelling</dc:creator>
  <cp:lastModifiedBy>carolyn snelling</cp:lastModifiedBy>
  <cp:revision>21</cp:revision>
  <dcterms:created xsi:type="dcterms:W3CDTF">2021-01-19T12:28:17Z</dcterms:created>
  <dcterms:modified xsi:type="dcterms:W3CDTF">2021-06-29T16:02:02Z</dcterms:modified>
</cp:coreProperties>
</file>