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2" r:id="rId3"/>
    <p:sldId id="274" r:id="rId4"/>
    <p:sldId id="261" r:id="rId5"/>
    <p:sldId id="263" r:id="rId6"/>
    <p:sldId id="264" r:id="rId7"/>
    <p:sldId id="27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87F0-1F2A-4238-BF6E-C2406BF18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7CA87-3625-4FDB-B8BD-BD871CBBC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6EF32-3794-4587-9C10-74D9E3F3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993-03AD-423D-9D17-957360C1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FAC6-3C3C-4F0B-AD6D-DDF44E37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95A0-EEAA-4491-8EDC-6896ED9A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58AB6-A872-4800-84BE-F9EDC45DF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47871-093F-48C0-83F4-5ED30A78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808A-D570-4B41-92D9-101F12CC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F11E6-FB91-4D6F-946F-4CDDC559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92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BEFFB4-F0FD-49B2-8040-31DF942ED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58F21-27A8-407D-B78E-9C8C75685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DE865-69FA-428E-9424-F01ADA82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2911E-B5F0-4C3C-A0FB-7F109446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23F1E-DAFF-455F-9320-D86DDBC1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57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66DE-F34B-4AAE-ABBC-F07F1FF4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0244-AAA0-4F0D-A702-4020E144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BC37C-CF67-40D4-B67F-97815B08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FFAB-1E36-413B-8CA2-AD5FCC82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01A7C-4FFD-4D59-AE2A-55208FAB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44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2A26-41EA-463B-A5DD-A42EFCB5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29A7D-C637-4FA9-A593-A51ACE41D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4B846-0B67-4809-816D-703D7412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7CBE0-FDA2-4522-ABA0-11AB80DB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D6EF1-B327-4007-840F-41698B5B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76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3A73-7807-47DC-9D30-508F0615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EBD9D-C7A0-457E-BAA7-94C66652A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9A41C-13EC-434D-BB40-8FDC59B5C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BE89B-BD0D-45CE-83AE-A1C72E02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3EEFF-B1AE-48FF-A3C5-0B90F03D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D6B9E-711B-435D-AD47-58F3D971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61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F62F-C389-42D0-A667-1FB0349E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A76CA-26CA-4B25-888F-862ED736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1B6CB-05E7-49D8-972B-FD59CDD72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9117B-16FA-4823-B691-F2DEA5B07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4C98B-F03F-404F-800D-4F60EA524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1BB42-2D25-4319-9D9B-5F9A9C9D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B4763-5072-4F3F-A050-1F2AA0D9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CB6C0-212F-4337-A417-DA32B5A7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1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0A4C-542C-4A95-9150-C390C21E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CF3F6-1B3C-4F54-B1DA-F2C5B811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0FBAC-E755-4EF7-98A8-93FB4037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F5D99-7515-4EF3-ABF2-CF387872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42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9055B-2111-4608-B7CE-7536D71B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A186B-FAD3-4E35-AD11-AE6B11BE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1FBE2-6342-4775-ADA6-AA85E709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55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3AD8-95E3-4437-BCF1-84E78A17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F852-4931-4666-9EDA-5357719FA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0BA68-5DDF-4151-8B5C-01D1BFA85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9324F-6A2E-47E2-A697-685EC7B7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5B7AA-2AE2-4FFB-A74C-910B7E5F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0B93-30D7-4932-AE8F-0DC38E36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34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71C6-173C-4199-9279-3C28D5C2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C145D-BAD7-4D6C-ADA8-EE5A783F0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C3267-D76C-47DB-8832-574CBB11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30437-20A3-49C2-AF9D-A79482E6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CD00B-AD57-4430-89F8-D193A514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D96A4-DB92-4E6D-B972-C1CE90D2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5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A32F5-0CB4-4C15-A26A-6C7559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E415-96D0-410D-B555-136E64F53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2294A-2D17-4CE9-87E5-3854C948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1E36-9D4A-47D7-9AFD-33803B82A126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6FD5B-CAEE-4AD3-BAE8-17A79761D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ED9C7-5777-4F4C-A5FE-12F9A4F9B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65AA7-CC64-4171-91FE-F25F64EE5A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93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www.allwhitebackground.com/party-background.html/download/11162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82AA-6B49-4CBD-805E-A90A14673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BA15C-ACC7-4E01-82F0-739AC0E25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813"/>
            <a:ext cx="9144000" cy="2066335"/>
          </a:xfrm>
          <a:solidFill>
            <a:srgbClr val="000099"/>
          </a:solidFill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Communication</a:t>
            </a:r>
          </a:p>
          <a:p>
            <a:r>
              <a:rPr lang="en-GB" sz="4300" dirty="0">
                <a:solidFill>
                  <a:schemeClr val="bg1"/>
                </a:solidFill>
              </a:rPr>
              <a:t>Asking and answering politely 2 – Everyday situations</a:t>
            </a:r>
          </a:p>
          <a:p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/var/folders/m0/g0d2gdqj3g1dby02qbwk7lnr0000gn/T/com.microsoft.Word/Content.MSO/6CB9C466.tmp">
            <a:extLst>
              <a:ext uri="{FF2B5EF4-FFF2-40B4-BE49-F238E27FC236}">
                <a16:creationId xmlns:a16="http://schemas.microsoft.com/office/drawing/2014/main" id="{48177979-B5F2-431C-B3F8-F902B8A798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558" y="1261288"/>
            <a:ext cx="8418442" cy="2387600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81278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BED96CC4-3659-4390-801C-5752F3781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334EC-27C3-4C8C-97AB-F4D9BA28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GB" sz="2600" b="1"/>
              <a:t>ASKING and ANSWERING POLITELY</a:t>
            </a:r>
            <a:br>
              <a:rPr lang="en-GB" sz="2600"/>
            </a:br>
            <a:endParaRPr lang="it-IT" sz="26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2E0C-7BF6-4188-AE98-4A22D6F6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914525"/>
            <a:ext cx="3438906" cy="4629150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latin typeface="+mj-lt"/>
                <a:ea typeface="Times New Roman" panose="02020603050405020304" pitchFamily="18" charset="0"/>
              </a:rPr>
              <a:t>Lesson outcomes</a:t>
            </a:r>
            <a:endParaRPr lang="it-IT" sz="2400" b="1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dirty="0">
                <a:latin typeface="+mj-lt"/>
                <a:ea typeface="Times New Roman" panose="02020603050405020304" pitchFamily="18" charset="0"/>
              </a:rPr>
              <a:t>By the end of the lesson you will have:</a:t>
            </a:r>
            <a:endParaRPr lang="it-IT" sz="24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Talked together about everyday situations.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Discovered and practised  ways of asking and answering politely, formally or informally, in situations important to your everyday life.</a:t>
            </a:r>
            <a:endParaRPr lang="it-IT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8814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9AA4-ACEB-4331-ACD2-85596148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8052"/>
          </a:xfrm>
        </p:spPr>
        <p:txBody>
          <a:bodyPr>
            <a:normAutofit fontScale="90000"/>
          </a:bodyPr>
          <a:lstStyle/>
          <a:p>
            <a:r>
              <a:rPr lang="en-GB" sz="2400" b="1" dirty="0"/>
              <a:t>Every day  …. Listen </a:t>
            </a:r>
            <a:r>
              <a:rPr lang="en-GB" b="1"/>
              <a:t>….. </a:t>
            </a:r>
            <a:endParaRPr lang="it-IT" b="1" dirty="0"/>
          </a:p>
        </p:txBody>
      </p:sp>
      <p:pic>
        <p:nvPicPr>
          <p:cNvPr id="4" name="Recording">
            <a:hlinkClick r:id="" action="ppaction://media"/>
            <a:extLst>
              <a:ext uri="{FF2B5EF4-FFF2-40B4-BE49-F238E27FC236}">
                <a16:creationId xmlns:a16="http://schemas.microsoft.com/office/drawing/2014/main" id="{0CFB99E6-B4D8-43DF-BE3E-8FD9A704FBF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8" name="Picture 7" descr="A picture containing laser&#10;&#10;Description automatically generated">
            <a:extLst>
              <a:ext uri="{FF2B5EF4-FFF2-40B4-BE49-F238E27FC236}">
                <a16:creationId xmlns:a16="http://schemas.microsoft.com/office/drawing/2014/main" id="{FB50E238-EF69-474F-B2BD-BD3D2F8A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923278"/>
            <a:ext cx="12192000" cy="5934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15062D-882E-495B-81C2-422D7A89C8D2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6" tooltip="http://www.allwhitebackground.com/party-background.html/download/11162"/>
              </a:rPr>
              <a:t>This Photo</a:t>
            </a:r>
            <a:r>
              <a:rPr lang="it-IT" sz="900"/>
              <a:t> by Unknown Author is licensed under </a:t>
            </a:r>
            <a:r>
              <a:rPr lang="it-IT" sz="900">
                <a:hlinkClick r:id="rId7" tooltip="https://creativecommons.org/licenses/by-nc/3.0/"/>
              </a:rPr>
              <a:t>CC BY-NC</a:t>
            </a:r>
            <a:endParaRPr lang="it-IT" sz="900"/>
          </a:p>
        </p:txBody>
      </p:sp>
      <p:pic>
        <p:nvPicPr>
          <p:cNvPr id="10" name="Recording">
            <a:hlinkClick r:id="" action="ppaction://media"/>
            <a:extLst>
              <a:ext uri="{FF2B5EF4-FFF2-40B4-BE49-F238E27FC236}">
                <a16:creationId xmlns:a16="http://schemas.microsoft.com/office/drawing/2014/main" id="{CE9C3B7C-3EB6-48E2-8CCF-25FBE0711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1" name="Recording">
            <a:hlinkClick r:id="" action="ppaction://media"/>
            <a:extLst>
              <a:ext uri="{FF2B5EF4-FFF2-40B4-BE49-F238E27FC236}">
                <a16:creationId xmlns:a16="http://schemas.microsoft.com/office/drawing/2014/main" id="{69579029-1A59-4BB6-A875-3F18DA9AF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3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Content Placeholder 16" descr="A group of people in a bar&#10;&#10;Description automatically generated with medium confidence">
            <a:extLst>
              <a:ext uri="{FF2B5EF4-FFF2-40B4-BE49-F238E27FC236}">
                <a16:creationId xmlns:a16="http://schemas.microsoft.com/office/drawing/2014/main" id="{B94FCABA-093B-44BE-AE33-2EE0DD435C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5" r="1" b="12802"/>
          <a:stretch/>
        </p:blipFill>
        <p:spPr>
          <a:xfrm>
            <a:off x="5562600" y="2647950"/>
            <a:ext cx="2873375" cy="1852613"/>
          </a:xfrm>
          <a:prstGeom prst="rect">
            <a:avLst/>
          </a:prstGeom>
        </p:spPr>
      </p:pic>
      <p:pic>
        <p:nvPicPr>
          <p:cNvPr id="23" name="Content Placeholder 22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713094F6-7C38-4B47-8E0E-73D0A7D6AE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641350"/>
            <a:ext cx="2873375" cy="2011363"/>
          </a:xfrm>
        </p:spPr>
      </p:pic>
      <p:pic>
        <p:nvPicPr>
          <p:cNvPr id="5" name="Picture 4" descr="A parking lot full of cars&#10;&#10;Description automatically generated with medium confidence">
            <a:extLst>
              <a:ext uri="{FF2B5EF4-FFF2-40B4-BE49-F238E27FC236}">
                <a16:creationId xmlns:a16="http://schemas.microsoft.com/office/drawing/2014/main" id="{E0A248AF-84CD-45BF-AE8B-23B9C78BF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13" y="642938"/>
            <a:ext cx="3009900" cy="1981200"/>
          </a:xfrm>
          <a:prstGeom prst="rect">
            <a:avLst/>
          </a:prstGeom>
        </p:spPr>
      </p:pic>
      <p:pic>
        <p:nvPicPr>
          <p:cNvPr id="13" name="Picture 12" descr="A person lying on a bed&#10;&#10;Description automatically generated with medium confidence">
            <a:extLst>
              <a:ext uri="{FF2B5EF4-FFF2-40B4-BE49-F238E27FC236}">
                <a16:creationId xmlns:a16="http://schemas.microsoft.com/office/drawing/2014/main" id="{FE2173DE-B5D1-4385-B650-7F32559385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r="1" b="16054"/>
          <a:stretch/>
        </p:blipFill>
        <p:spPr>
          <a:xfrm>
            <a:off x="8469313" y="2603500"/>
            <a:ext cx="3009900" cy="185261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0CDBB07-A842-4A08-A161-32BF4C2AC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5" y="4524375"/>
            <a:ext cx="1471613" cy="1692275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830B49B-250A-4CF7-9E54-6E0E47E116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4524375"/>
            <a:ext cx="2144713" cy="1692275"/>
          </a:xfrm>
          <a:prstGeom prst="rect">
            <a:avLst/>
          </a:prstGeom>
        </p:spPr>
      </p:pic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31CAA952-F7BC-47EC-B7BF-16B9E4968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38" y="4524375"/>
            <a:ext cx="2201863" cy="1692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96A3EC-2C42-4B5C-B920-1E95C8B7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Asking and answering politely in everyday situations</a:t>
            </a:r>
          </a:p>
        </p:txBody>
      </p:sp>
    </p:spTree>
    <p:extLst>
      <p:ext uri="{BB962C8B-B14F-4D97-AF65-F5344CB8AC3E}">
        <p14:creationId xmlns:p14="http://schemas.microsoft.com/office/powerpoint/2010/main" val="238358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B3C474C-6F29-4F34-BABD-E597207EF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" b="1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6" name="Content Placeholder 15" descr="A picture containing grass, person, outdoor, yellow&#10;&#10;Description automatically generated">
            <a:extLst>
              <a:ext uri="{FF2B5EF4-FFF2-40B4-BE49-F238E27FC236}">
                <a16:creationId xmlns:a16="http://schemas.microsoft.com/office/drawing/2014/main" id="{3217C5A7-17E4-4B13-8468-BD6FEAC2E7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r="11820" b="2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5C9B42BA-467D-467B-914D-B5D43D4F9D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362" b="-1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CF10F-DFBE-4C14-8828-C7525C79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Asking and answering politely in everyday situations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Content Placeholder 19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A24EE247-51BE-4D70-81C6-46690101D9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2" b="1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45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C3BF-EED7-45AF-8183-A20A7E6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28651"/>
            <a:ext cx="3841273" cy="5038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asking and answering politely in everyday situations</a:t>
            </a:r>
          </a:p>
        </p:txBody>
      </p:sp>
      <p:pic>
        <p:nvPicPr>
          <p:cNvPr id="9" name="Content Placeholder 8" descr="A sign on a building&#10;&#10;Description automatically generated with medium confidence">
            <a:extLst>
              <a:ext uri="{FF2B5EF4-FFF2-40B4-BE49-F238E27FC236}">
                <a16:creationId xmlns:a16="http://schemas.microsoft.com/office/drawing/2014/main" id="{FB486760-833D-44FA-9755-616553A5AE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r="18158"/>
          <a:stretch/>
        </p:blipFill>
        <p:spPr>
          <a:xfrm>
            <a:off x="4629733" y="485775"/>
            <a:ext cx="2721342" cy="5895975"/>
          </a:xfrm>
          <a:prstGeom prst="rect">
            <a:avLst/>
          </a:prstGeom>
        </p:spPr>
      </p:pic>
      <p:pic>
        <p:nvPicPr>
          <p:cNvPr id="15" name="Picture 14" descr="A picture containing appliance, white goods, clothes dryer, washer&#10;&#10;Description automatically generated">
            <a:extLst>
              <a:ext uri="{FF2B5EF4-FFF2-40B4-BE49-F238E27FC236}">
                <a16:creationId xmlns:a16="http://schemas.microsoft.com/office/drawing/2014/main" id="{D1E2D8E5-AAEB-4BF7-B797-C892364E4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r="40372" b="-3"/>
          <a:stretch/>
        </p:blipFill>
        <p:spPr>
          <a:xfrm>
            <a:off x="7516668" y="485774"/>
            <a:ext cx="2014916" cy="3289351"/>
          </a:xfrm>
          <a:prstGeom prst="rect">
            <a:avLst/>
          </a:prstGeom>
        </p:spPr>
      </p:pic>
      <p:pic>
        <p:nvPicPr>
          <p:cNvPr id="19" name="Content Placeholder 18" descr="A picture containing text, library, person, indoor&#10;&#10;Description automatically generated">
            <a:extLst>
              <a:ext uri="{FF2B5EF4-FFF2-40B4-BE49-F238E27FC236}">
                <a16:creationId xmlns:a16="http://schemas.microsoft.com/office/drawing/2014/main" id="{27B1740F-DA20-4E8F-BDE2-C49BDDF756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5010"/>
          <a:stretch/>
        </p:blipFill>
        <p:spPr>
          <a:xfrm>
            <a:off x="9692451" y="485775"/>
            <a:ext cx="2014917" cy="32893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55FEAF7-BB1D-4E09-B4C3-19C310A96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9579" y="4003046"/>
            <a:ext cx="3383280" cy="0"/>
          </a:xfrm>
          <a:prstGeom prst="line">
            <a:avLst/>
          </a:prstGeom>
          <a:ln w="19050">
            <a:solidFill>
              <a:srgbClr val="C09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window, floor, indoor, room&#10;&#10;Description automatically generated">
            <a:extLst>
              <a:ext uri="{FF2B5EF4-FFF2-40B4-BE49-F238E27FC236}">
                <a16:creationId xmlns:a16="http://schemas.microsoft.com/office/drawing/2014/main" id="{1E57B214-5975-4F8F-82EF-3439DF83D4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" b="-2"/>
          <a:stretch/>
        </p:blipFill>
        <p:spPr>
          <a:xfrm>
            <a:off x="7896225" y="3775126"/>
            <a:ext cx="3811143" cy="26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8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necktie, suit&#10;&#10;Description automatically generated">
            <a:extLst>
              <a:ext uri="{FF2B5EF4-FFF2-40B4-BE49-F238E27FC236}">
                <a16:creationId xmlns:a16="http://schemas.microsoft.com/office/drawing/2014/main" id="{0F32CA87-8697-46D8-87C4-3986F1B2F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r="23665" b="60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54CDA-4CD5-40D9-90DA-0EE82CB8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4" y="1161288"/>
            <a:ext cx="3384423" cy="562357"/>
          </a:xfrm>
        </p:spPr>
        <p:txBody>
          <a:bodyPr anchor="b">
            <a:noAutofit/>
          </a:bodyPr>
          <a:lstStyle/>
          <a:p>
            <a:r>
              <a:rPr lang="en-GB" sz="4000" dirty="0"/>
              <a:t>Reflection:</a:t>
            </a:r>
            <a:endParaRPr lang="it-IT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6DD02-1369-4FFC-8C36-E9B7FC6B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1866900"/>
            <a:ext cx="5991607" cy="5124450"/>
          </a:xfrm>
        </p:spPr>
        <p:txBody>
          <a:bodyPr anchor="t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do you feel about using formal and informal expressions? 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feel embarrassed using formal language? Why?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it easier to use informal language? Why?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consider formality unimportant?  If so, when might we consider it important?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have formal language in your language? Is it used in the same way as English?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effectLst/>
              <a:ea typeface="Times New Roman" panose="02020603050405020304" pitchFamily="18" charset="0"/>
            </a:endParaRPr>
          </a:p>
          <a:p>
            <a:endParaRPr lang="it-IT" dirty="0">
              <a:effectLst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9167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158</Words>
  <Application>Microsoft Office PowerPoint</Application>
  <PresentationFormat>Widescreen</PresentationFormat>
  <Paragraphs>19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ASKING and ANSWERING POLITELY </vt:lpstr>
      <vt:lpstr>Every day  …. Listen ….. </vt:lpstr>
      <vt:lpstr>Asking and answering politely in everyday situations</vt:lpstr>
      <vt:lpstr>Asking and answering politely in everyday situations</vt:lpstr>
      <vt:lpstr>asking and answering politely in everyday situations</vt:lpstr>
      <vt:lpstr>Reflection: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snelling</dc:creator>
  <cp:lastModifiedBy>carolyn snelling</cp:lastModifiedBy>
  <cp:revision>14</cp:revision>
  <dcterms:created xsi:type="dcterms:W3CDTF">2021-01-24T10:23:55Z</dcterms:created>
  <dcterms:modified xsi:type="dcterms:W3CDTF">2021-06-29T10:20:24Z</dcterms:modified>
</cp:coreProperties>
</file>