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69" r:id="rId1"/>
  </p:sldMasterIdLst>
  <p:notesMasterIdLst>
    <p:notesMasterId r:id="rId10"/>
  </p:notesMasterIdLst>
  <p:sldIdLst>
    <p:sldId id="256" r:id="rId2"/>
    <p:sldId id="257" r:id="rId3"/>
    <p:sldId id="270" r:id="rId4"/>
    <p:sldId id="277" r:id="rId5"/>
    <p:sldId id="275" r:id="rId6"/>
    <p:sldId id="280" r:id="rId7"/>
    <p:sldId id="278" r:id="rId8"/>
    <p:sldId id="27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mbria" panose="02040503050406030204" pitchFamily="18"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Impact" panose="020B0806030902050204" pitchFamily="34" charset="0"/>
      <p:regular r:id="rId23"/>
    </p:embeddedFont>
    <p:embeddedFont>
      <p:font typeface="Kristen ITC" panose="03050502040202030202" pitchFamily="66" charset="77"/>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5OBEMbdNMUGHwBsv3mF/p3l3o6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B644F7-95ED-4178-9743-F6231567ADE2}">
  <a:tblStyle styleId="{F1B644F7-95ED-4178-9743-F6231567ADE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82"/>
    <p:restoredTop sz="94697"/>
  </p:normalViewPr>
  <p:slideViewPr>
    <p:cSldViewPr snapToGrid="0">
      <p:cViewPr varScale="1">
        <p:scale>
          <a:sx n="80" d="100"/>
          <a:sy n="80" d="100"/>
        </p:scale>
        <p:origin x="64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175AA-B497-443C-9C2D-2CDE46426302}" type="doc">
      <dgm:prSet loTypeId="urn:microsoft.com/office/officeart/2005/8/layout/cycle1" loCatId="cycle" qsTypeId="urn:microsoft.com/office/officeart/2005/8/quickstyle/simple2" qsCatId="simple" csTypeId="urn:microsoft.com/office/officeart/2005/8/colors/accent1_2" csCatId="accent1" phldr="1"/>
      <dgm:spPr/>
      <dgm:t>
        <a:bodyPr/>
        <a:lstStyle/>
        <a:p>
          <a:endParaRPr lang="en-US"/>
        </a:p>
      </dgm:t>
    </dgm:pt>
    <dgm:pt modelId="{34903633-7AA9-42BE-A641-67F9D2A3F609}">
      <dgm:prSet/>
      <dgm:spPr/>
      <dgm:t>
        <a:bodyPr/>
        <a:lstStyle/>
        <a:p>
          <a:r>
            <a:rPr lang="en-US" b="1" i="0">
              <a:latin typeface="Calibri" panose="020F0502020204030204" pitchFamily="34" charset="0"/>
              <a:cs typeface="Calibri" panose="020F0502020204030204" pitchFamily="34" charset="0"/>
            </a:rPr>
            <a:t>By the end of the lesson, you will have</a:t>
          </a:r>
          <a:r>
            <a:rPr lang="en-US" b="0" i="0">
              <a:latin typeface="Calibri" panose="020F0502020204030204" pitchFamily="34" charset="0"/>
              <a:cs typeface="Calibri" panose="020F0502020204030204" pitchFamily="34" charset="0"/>
            </a:rPr>
            <a:t>:</a:t>
          </a:r>
          <a:endParaRPr lang="en-US" b="0">
            <a:latin typeface="Calibri" panose="020F0502020204030204" pitchFamily="34" charset="0"/>
            <a:cs typeface="Calibri" panose="020F0502020204030204" pitchFamily="34" charset="0"/>
          </a:endParaRPr>
        </a:p>
      </dgm:t>
    </dgm:pt>
    <dgm:pt modelId="{DF0DB280-75AE-4E34-89E9-740C44EB2045}" type="parTrans" cxnId="{0874A36C-C197-4530-93CB-95B56342EDD0}">
      <dgm:prSet/>
      <dgm:spPr/>
      <dgm:t>
        <a:bodyPr/>
        <a:lstStyle/>
        <a:p>
          <a:endParaRPr lang="en-US"/>
        </a:p>
      </dgm:t>
    </dgm:pt>
    <dgm:pt modelId="{773569EA-0410-4687-8CBF-0BD933A41E21}" type="sibTrans" cxnId="{0874A36C-C197-4530-93CB-95B56342EDD0}">
      <dgm:prSet/>
      <dgm:spPr/>
      <dgm:t>
        <a:bodyPr/>
        <a:lstStyle/>
        <a:p>
          <a:endParaRPr lang="en-US"/>
        </a:p>
      </dgm:t>
    </dgm:pt>
    <dgm:pt modelId="{7C5A4C5C-ACDF-4D72-8448-E9025CCDE5FD}">
      <dgm:prSet/>
      <dgm:spPr/>
      <dgm:t>
        <a:bodyPr/>
        <a:lstStyle/>
        <a:p>
          <a:r>
            <a:rPr lang="en-GB" dirty="0"/>
            <a:t>discussed some of the rights and responsibilities of employers and employees</a:t>
          </a:r>
          <a:endParaRPr lang="en-US" b="1" dirty="0">
            <a:latin typeface="Calibri" panose="020F0502020204030204" pitchFamily="34" charset="0"/>
            <a:cs typeface="Calibri" panose="020F0502020204030204" pitchFamily="34" charset="0"/>
          </a:endParaRPr>
        </a:p>
      </dgm:t>
    </dgm:pt>
    <dgm:pt modelId="{43CD400D-4B29-4BC0-81E0-439869163AD3}" type="parTrans" cxnId="{47F323A2-E493-4CA5-85DD-812B37277849}">
      <dgm:prSet/>
      <dgm:spPr/>
      <dgm:t>
        <a:bodyPr/>
        <a:lstStyle/>
        <a:p>
          <a:endParaRPr lang="en-US"/>
        </a:p>
      </dgm:t>
    </dgm:pt>
    <dgm:pt modelId="{EA867585-D013-4DB2-8102-84F530749728}" type="sibTrans" cxnId="{47F323A2-E493-4CA5-85DD-812B37277849}">
      <dgm:prSet/>
      <dgm:spPr/>
      <dgm:t>
        <a:bodyPr/>
        <a:lstStyle/>
        <a:p>
          <a:endParaRPr lang="en-US"/>
        </a:p>
      </dgm:t>
    </dgm:pt>
    <dgm:pt modelId="{29349D2C-12A9-D549-8595-68CCCEC7F598}">
      <dgm:prSet/>
      <dgm:spPr/>
      <dgm:t>
        <a:bodyPr/>
        <a:lstStyle/>
        <a:p>
          <a:pPr>
            <a:buFont typeface="Wingdings" pitchFamily="2" charset="2"/>
            <a:buChar char=""/>
          </a:pPr>
          <a:r>
            <a:rPr lang="en-GB"/>
            <a:t>read some work-related scenarios in order to consider the rights and responsibilities of the employers and employees</a:t>
          </a:r>
        </a:p>
      </dgm:t>
    </dgm:pt>
    <dgm:pt modelId="{B398AB36-B882-D444-BA32-A748F686DAF1}" type="parTrans" cxnId="{8B85C1AA-F68A-A740-BE96-D6C0E08CC85C}">
      <dgm:prSet/>
      <dgm:spPr/>
      <dgm:t>
        <a:bodyPr/>
        <a:lstStyle/>
        <a:p>
          <a:endParaRPr lang="en-GB"/>
        </a:p>
      </dgm:t>
    </dgm:pt>
    <dgm:pt modelId="{5A5B45D6-A86A-F541-80D6-92D265338D0C}" type="sibTrans" cxnId="{8B85C1AA-F68A-A740-BE96-D6C0E08CC85C}">
      <dgm:prSet/>
      <dgm:spPr/>
      <dgm:t>
        <a:bodyPr/>
        <a:lstStyle/>
        <a:p>
          <a:endParaRPr lang="en-GB"/>
        </a:p>
      </dgm:t>
    </dgm:pt>
    <dgm:pt modelId="{A7B86394-B6A0-9A49-BFA3-2DC8BD2130EC}">
      <dgm:prSet/>
      <dgm:spPr/>
      <dgm:t>
        <a:bodyPr/>
        <a:lstStyle/>
        <a:p>
          <a:r>
            <a:rPr lang="en-GB"/>
            <a:t>role played work situations asking for and responding to requests for permission </a:t>
          </a:r>
          <a:endParaRPr lang="en-US"/>
        </a:p>
      </dgm:t>
    </dgm:pt>
    <dgm:pt modelId="{3EF9662D-9ED9-1F49-B41F-86A84B6408A6}" type="parTrans" cxnId="{6A4BB621-6E7D-B84C-A09C-A7AA7C984429}">
      <dgm:prSet/>
      <dgm:spPr/>
      <dgm:t>
        <a:bodyPr/>
        <a:lstStyle/>
        <a:p>
          <a:endParaRPr lang="en-GB"/>
        </a:p>
      </dgm:t>
    </dgm:pt>
    <dgm:pt modelId="{7DD3D94B-B415-1E4E-85BA-770EAEB8221F}" type="sibTrans" cxnId="{6A4BB621-6E7D-B84C-A09C-A7AA7C984429}">
      <dgm:prSet/>
      <dgm:spPr/>
      <dgm:t>
        <a:bodyPr/>
        <a:lstStyle/>
        <a:p>
          <a:endParaRPr lang="en-GB"/>
        </a:p>
      </dgm:t>
    </dgm:pt>
    <dgm:pt modelId="{0F93AD5F-ED5C-2F4F-973D-7FE929B648D5}" type="pres">
      <dgm:prSet presAssocID="{1D2175AA-B497-443C-9C2D-2CDE46426302}" presName="cycle" presStyleCnt="0">
        <dgm:presLayoutVars>
          <dgm:dir/>
          <dgm:resizeHandles val="exact"/>
        </dgm:presLayoutVars>
      </dgm:prSet>
      <dgm:spPr/>
    </dgm:pt>
    <dgm:pt modelId="{CD415D70-33FF-B34B-9B38-C0119DC90396}" type="pres">
      <dgm:prSet presAssocID="{34903633-7AA9-42BE-A641-67F9D2A3F609}" presName="node" presStyleLbl="revTx" presStyleIdx="0" presStyleCnt="1">
        <dgm:presLayoutVars>
          <dgm:bulletEnabled val="1"/>
        </dgm:presLayoutVars>
      </dgm:prSet>
      <dgm:spPr/>
    </dgm:pt>
  </dgm:ptLst>
  <dgm:cxnLst>
    <dgm:cxn modelId="{6A4BB621-6E7D-B84C-A09C-A7AA7C984429}" srcId="{34903633-7AA9-42BE-A641-67F9D2A3F609}" destId="{A7B86394-B6A0-9A49-BFA3-2DC8BD2130EC}" srcOrd="2" destOrd="0" parTransId="{3EF9662D-9ED9-1F49-B41F-86A84B6408A6}" sibTransId="{7DD3D94B-B415-1E4E-85BA-770EAEB8221F}"/>
    <dgm:cxn modelId="{54FFE32C-6A43-7C47-99E1-5E35272686C6}" type="presOf" srcId="{7C5A4C5C-ACDF-4D72-8448-E9025CCDE5FD}" destId="{CD415D70-33FF-B34B-9B38-C0119DC90396}" srcOrd="0" destOrd="1" presId="urn:microsoft.com/office/officeart/2005/8/layout/cycle1"/>
    <dgm:cxn modelId="{EB188C5B-377C-F448-A83F-93F95C69C94E}" type="presOf" srcId="{29349D2C-12A9-D549-8595-68CCCEC7F598}" destId="{CD415D70-33FF-B34B-9B38-C0119DC90396}" srcOrd="0" destOrd="2" presId="urn:microsoft.com/office/officeart/2005/8/layout/cycle1"/>
    <dgm:cxn modelId="{0874A36C-C197-4530-93CB-95B56342EDD0}" srcId="{1D2175AA-B497-443C-9C2D-2CDE46426302}" destId="{34903633-7AA9-42BE-A641-67F9D2A3F609}" srcOrd="0" destOrd="0" parTransId="{DF0DB280-75AE-4E34-89E9-740C44EB2045}" sibTransId="{773569EA-0410-4687-8CBF-0BD933A41E21}"/>
    <dgm:cxn modelId="{DFF6AB81-7E4F-6F43-BE2E-D0559B133052}" type="presOf" srcId="{A7B86394-B6A0-9A49-BFA3-2DC8BD2130EC}" destId="{CD415D70-33FF-B34B-9B38-C0119DC90396}" srcOrd="0" destOrd="3" presId="urn:microsoft.com/office/officeart/2005/8/layout/cycle1"/>
    <dgm:cxn modelId="{47F323A2-E493-4CA5-85DD-812B37277849}" srcId="{34903633-7AA9-42BE-A641-67F9D2A3F609}" destId="{7C5A4C5C-ACDF-4D72-8448-E9025CCDE5FD}" srcOrd="0" destOrd="0" parTransId="{43CD400D-4B29-4BC0-81E0-439869163AD3}" sibTransId="{EA867585-D013-4DB2-8102-84F530749728}"/>
    <dgm:cxn modelId="{8B85C1AA-F68A-A740-BE96-D6C0E08CC85C}" srcId="{34903633-7AA9-42BE-A641-67F9D2A3F609}" destId="{29349D2C-12A9-D549-8595-68CCCEC7F598}" srcOrd="1" destOrd="0" parTransId="{B398AB36-B882-D444-BA32-A748F686DAF1}" sibTransId="{5A5B45D6-A86A-F541-80D6-92D265338D0C}"/>
    <dgm:cxn modelId="{73FB19AE-CC3A-C74F-B4F6-4D1813BFEF9F}" type="presOf" srcId="{34903633-7AA9-42BE-A641-67F9D2A3F609}" destId="{CD415D70-33FF-B34B-9B38-C0119DC90396}" srcOrd="0" destOrd="0" presId="urn:microsoft.com/office/officeart/2005/8/layout/cycle1"/>
    <dgm:cxn modelId="{0C3DC0D2-D070-934F-86CD-743DA51A0EB9}" type="presOf" srcId="{1D2175AA-B497-443C-9C2D-2CDE46426302}" destId="{0F93AD5F-ED5C-2F4F-973D-7FE929B648D5}" srcOrd="0" destOrd="0" presId="urn:microsoft.com/office/officeart/2005/8/layout/cycle1"/>
    <dgm:cxn modelId="{B787A9FD-CDD4-9444-8767-740A1F1FD9CA}" type="presParOf" srcId="{0F93AD5F-ED5C-2F4F-973D-7FE929B648D5}" destId="{CD415D70-33FF-B34B-9B38-C0119DC90396}" srcOrd="0"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15D70-33FF-B34B-9B38-C0119DC90396}">
      <dsp:nvSpPr>
        <dsp:cNvPr id="0" name=""/>
        <dsp:cNvSpPr/>
      </dsp:nvSpPr>
      <dsp:spPr>
        <a:xfrm>
          <a:off x="897483" y="1245"/>
          <a:ext cx="4021633" cy="4021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US" sz="2400" b="1" i="0" kern="1200">
              <a:latin typeface="Calibri" panose="020F0502020204030204" pitchFamily="34" charset="0"/>
              <a:cs typeface="Calibri" panose="020F0502020204030204" pitchFamily="34" charset="0"/>
            </a:rPr>
            <a:t>By the end of the lesson, you will have</a:t>
          </a:r>
          <a:r>
            <a:rPr lang="en-US" sz="2400" b="0" i="0" kern="1200">
              <a:latin typeface="Calibri" panose="020F0502020204030204" pitchFamily="34" charset="0"/>
              <a:cs typeface="Calibri" panose="020F0502020204030204" pitchFamily="34" charset="0"/>
            </a:rPr>
            <a:t>:</a:t>
          </a:r>
          <a:endParaRPr lang="en-US" sz="2400" b="0" kern="1200">
            <a:latin typeface="Calibri" panose="020F0502020204030204" pitchFamily="34" charset="0"/>
            <a:cs typeface="Calibri" panose="020F0502020204030204" pitchFamily="34" charset="0"/>
          </a:endParaRPr>
        </a:p>
        <a:p>
          <a:pPr marL="171450" lvl="1" indent="-171450" algn="l" defTabSz="844550">
            <a:lnSpc>
              <a:spcPct val="90000"/>
            </a:lnSpc>
            <a:spcBef>
              <a:spcPct val="0"/>
            </a:spcBef>
            <a:spcAft>
              <a:spcPct val="15000"/>
            </a:spcAft>
            <a:buChar char="•"/>
          </a:pPr>
          <a:r>
            <a:rPr lang="en-GB" sz="1900" kern="1200" dirty="0"/>
            <a:t>discussed some of the rights and responsibilities of employers and employees</a:t>
          </a:r>
          <a:endParaRPr lang="en-US" sz="1900" b="1" kern="1200" dirty="0">
            <a:latin typeface="Calibri" panose="020F0502020204030204" pitchFamily="34" charset="0"/>
            <a:cs typeface="Calibri" panose="020F0502020204030204" pitchFamily="34" charset="0"/>
          </a:endParaRPr>
        </a:p>
        <a:p>
          <a:pPr marL="171450" lvl="1" indent="-171450" algn="l" defTabSz="844550">
            <a:lnSpc>
              <a:spcPct val="90000"/>
            </a:lnSpc>
            <a:spcBef>
              <a:spcPct val="0"/>
            </a:spcBef>
            <a:spcAft>
              <a:spcPct val="15000"/>
            </a:spcAft>
            <a:buFont typeface="Wingdings" pitchFamily="2" charset="2"/>
            <a:buChar char=""/>
          </a:pPr>
          <a:r>
            <a:rPr lang="en-GB" sz="1900" kern="1200"/>
            <a:t>read some work-related scenarios in order to consider the rights and responsibilities of the employers and employees</a:t>
          </a:r>
        </a:p>
        <a:p>
          <a:pPr marL="171450" lvl="1" indent="-171450" algn="l" defTabSz="844550">
            <a:lnSpc>
              <a:spcPct val="90000"/>
            </a:lnSpc>
            <a:spcBef>
              <a:spcPct val="0"/>
            </a:spcBef>
            <a:spcAft>
              <a:spcPct val="15000"/>
            </a:spcAft>
            <a:buChar char="•"/>
          </a:pPr>
          <a:r>
            <a:rPr lang="en-GB" sz="1900" kern="1200"/>
            <a:t>role played work situations asking for and responding to requests for permission </a:t>
          </a:r>
          <a:endParaRPr lang="en-US" sz="1900" kern="1200"/>
        </a:p>
      </dsp:txBody>
      <dsp:txXfrm>
        <a:off x="897483" y="1245"/>
        <a:ext cx="4021633" cy="402163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0" name="Google Shape;10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2" name="Google Shape;10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2" name="Google Shape;10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26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2" name="Google Shape;10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111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2" name="Google Shape;10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022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375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694761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959159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28197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380422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550892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68224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3022496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994863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8397706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GB"/>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090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892535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310116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9250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019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GB"/>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926156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422533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42285936"/>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
          <p:cNvSpPr/>
          <p:nvPr/>
        </p:nvSpPr>
        <p:spPr>
          <a:xfrm>
            <a:off x="0"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63" name="Google Shape;1063;p1"/>
          <p:cNvGrpSpPr/>
          <p:nvPr/>
        </p:nvGrpSpPr>
        <p:grpSpPr>
          <a:xfrm>
            <a:off x="-329674" y="-59376"/>
            <a:ext cx="12515851" cy="6923798"/>
            <a:chOff x="-329674" y="-51881"/>
            <a:chExt cx="12515851" cy="6923798"/>
          </a:xfrm>
        </p:grpSpPr>
        <p:sp>
          <p:nvSpPr>
            <p:cNvPr id="1064" name="Google Shape;1064;p1"/>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1"/>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6" name="Google Shape;1066;p1"/>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1"/>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8" name="Google Shape;1068;p1"/>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9" name="Google Shape;1069;p1"/>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1"/>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1" name="Google Shape;1071;p1"/>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2" name="Google Shape;1072;p1"/>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1"/>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1"/>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1"/>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1"/>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7" name="Google Shape;1077;p1"/>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1"/>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1"/>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1"/>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1" name="Google Shape;1081;p1"/>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1"/>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83" name="Google Shape;1083;p1"/>
          <p:cNvGrpSpPr/>
          <p:nvPr/>
        </p:nvGrpSpPr>
        <p:grpSpPr>
          <a:xfrm>
            <a:off x="1669293" y="3893141"/>
            <a:ext cx="8845667" cy="1771275"/>
            <a:chOff x="1669293" y="3893141"/>
            <a:chExt cx="8845667" cy="1771275"/>
          </a:xfrm>
        </p:grpSpPr>
        <p:sp>
          <p:nvSpPr>
            <p:cNvPr id="1084" name="Google Shape;1084;p1"/>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5" name="Google Shape;1085;p1"/>
            <p:cNvSpPr/>
            <p:nvPr/>
          </p:nvSpPr>
          <p:spPr>
            <a:xfrm>
              <a:off x="1669293" y="3893141"/>
              <a:ext cx="8845667" cy="14202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86" name="Google Shape;1086;p1"/>
          <p:cNvSpPr txBox="1">
            <a:spLocks noGrp="1"/>
          </p:cNvSpPr>
          <p:nvPr>
            <p:ph type="ctrTitle"/>
          </p:nvPr>
        </p:nvSpPr>
        <p:spPr>
          <a:xfrm>
            <a:off x="1759236" y="3980237"/>
            <a:ext cx="8672295" cy="727748"/>
          </a:xfrm>
          <a:prstGeom prst="rect">
            <a:avLst/>
          </a:prstGeom>
          <a:solidFill>
            <a:srgbClr val="011893"/>
          </a:solid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959"/>
              <a:buFont typeface="Calibri"/>
              <a:buNone/>
            </a:pPr>
            <a:r>
              <a:rPr lang="en-US" sz="3959" b="1" dirty="0">
                <a:solidFill>
                  <a:schemeClr val="lt1"/>
                </a:solidFill>
              </a:rPr>
              <a:t>Work	       		   </a:t>
            </a:r>
            <a:endParaRPr sz="3600" dirty="0">
              <a:solidFill>
                <a:schemeClr val="lt1"/>
              </a:solidFill>
            </a:endParaRPr>
          </a:p>
        </p:txBody>
      </p:sp>
      <p:sp>
        <p:nvSpPr>
          <p:cNvPr id="1087" name="Google Shape;1087;p1"/>
          <p:cNvSpPr txBox="1">
            <a:spLocks noGrp="1"/>
          </p:cNvSpPr>
          <p:nvPr>
            <p:ph type="subTitle" idx="1"/>
          </p:nvPr>
        </p:nvSpPr>
        <p:spPr>
          <a:xfrm>
            <a:off x="1718278" y="4644980"/>
            <a:ext cx="8653690" cy="1346705"/>
          </a:xfrm>
          <a:prstGeom prst="rect">
            <a:avLst/>
          </a:prstGeom>
          <a:solidFill>
            <a:srgbClr val="011893"/>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000"/>
              <a:buNone/>
            </a:pPr>
            <a:r>
              <a:rPr lang="en-US" sz="4000" b="1" dirty="0">
                <a:solidFill>
                  <a:schemeClr val="lt1"/>
                </a:solidFill>
              </a:rPr>
              <a:t>Workers</a:t>
            </a:r>
            <a:r>
              <a:rPr lang="en-US" sz="4000" b="1">
                <a:solidFill>
                  <a:schemeClr val="lt1"/>
                </a:solidFill>
              </a:rPr>
              <a:t>’ Rights</a:t>
            </a:r>
            <a:endParaRPr sz="4000" b="1" dirty="0">
              <a:solidFill>
                <a:schemeClr val="lt1"/>
              </a:solidFill>
            </a:endParaRPr>
          </a:p>
        </p:txBody>
      </p:sp>
      <p:sp>
        <p:nvSpPr>
          <p:cNvPr id="1088" name="Google Shape;1088;p1"/>
          <p:cNvSpPr/>
          <p:nvPr/>
        </p:nvSpPr>
        <p:spPr>
          <a:xfrm>
            <a:off x="1668032" y="1179555"/>
            <a:ext cx="8850737" cy="2621445"/>
          </a:xfrm>
          <a:prstGeom prst="rect">
            <a:avLst/>
          </a:prstGeom>
          <a:solidFill>
            <a:schemeClr val="lt1"/>
          </a:solidFill>
          <a:ln w="9525" cap="flat" cmpd="sng">
            <a:solidFill>
              <a:schemeClr val="dk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89" name="Google Shape;1089;p1" descr="/var/folders/m0/g0d2gdqj3g1dby02qbwk7lnr0000gn/T/com.microsoft.Word/Content.MSO/6CB9C466.tmp"/>
          <p:cNvPicPr preferRelativeResize="0"/>
          <p:nvPr/>
        </p:nvPicPr>
        <p:blipFill rotWithShape="1">
          <a:blip r:embed="rId3">
            <a:alphaModFix/>
          </a:blip>
          <a:srcRect/>
          <a:stretch/>
        </p:blipFill>
        <p:spPr>
          <a:xfrm>
            <a:off x="2063778" y="1346402"/>
            <a:ext cx="8058701" cy="23024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3"/>
        <p:cNvGrpSpPr/>
        <p:nvPr/>
      </p:nvGrpSpPr>
      <p:grpSpPr>
        <a:xfrm>
          <a:off x="0" y="0"/>
          <a:ext cx="0" cy="0"/>
          <a:chOff x="0" y="0"/>
          <a:chExt cx="0" cy="0"/>
        </a:xfrm>
      </p:grpSpPr>
      <p:sp>
        <p:nvSpPr>
          <p:cNvPr id="1094" name="Google Shape;1094;p2"/>
          <p:cNvSpPr txBox="1">
            <a:spLocks noGrp="1"/>
          </p:cNvSpPr>
          <p:nvPr>
            <p:ph type="title"/>
          </p:nvPr>
        </p:nvSpPr>
        <p:spPr>
          <a:xfrm>
            <a:off x="2895600" y="764373"/>
            <a:ext cx="8610600" cy="1293028"/>
          </a:xfrm>
          <a:prstGeom prst="rect">
            <a:avLst/>
          </a:prstGeom>
        </p:spPr>
        <p:txBody>
          <a:bodyPr spcFirstLastPara="1" lIns="91425" tIns="45700" rIns="91425" bIns="45700" anchorCtr="0">
            <a:normAutofit/>
          </a:bodyPr>
          <a:lstStyle/>
          <a:p>
            <a:pPr marL="0" lvl="0" indent="0" rtl="0">
              <a:spcBef>
                <a:spcPts val="0"/>
              </a:spcBef>
              <a:spcAft>
                <a:spcPts val="0"/>
              </a:spcAft>
              <a:buClr>
                <a:srgbClr val="0432FF"/>
              </a:buClr>
              <a:buSzPts val="4400"/>
              <a:buFont typeface="Calibri"/>
              <a:buNone/>
            </a:pPr>
            <a:r>
              <a:rPr lang="en-US" dirty="0">
                <a:latin typeface="Impact" panose="020B0806030902050204" pitchFamily="34" charset="0"/>
              </a:rPr>
              <a:t>Lesson Objectives</a:t>
            </a:r>
          </a:p>
        </p:txBody>
      </p:sp>
      <p:pic>
        <p:nvPicPr>
          <p:cNvPr id="5" name="Picture 4" descr="Industrial, Security, Logistic">
            <a:extLst>
              <a:ext uri="{FF2B5EF4-FFF2-40B4-BE49-F238E27FC236}">
                <a16:creationId xmlns:a16="http://schemas.microsoft.com/office/drawing/2014/main" id="{A195716A-D2F9-AC41-96E4-B33EB001603B}"/>
              </a:ext>
            </a:extLst>
          </p:cNvPr>
          <p:cNvPicPr/>
          <p:nvPr/>
        </p:nvPicPr>
        <p:blipFill rotWithShape="1">
          <a:blip r:embed="rId3" cstate="print">
            <a:extLst>
              <a:ext uri="{28A0092B-C50C-407E-A947-70E740481C1C}">
                <a14:useLocalDpi xmlns:a14="http://schemas.microsoft.com/office/drawing/2010/main" val="0"/>
              </a:ext>
            </a:extLst>
          </a:blip>
          <a:srcRect l="11191" r="-3" b="-3"/>
          <a:stretch/>
        </p:blipFill>
        <p:spPr bwMode="auto">
          <a:xfrm>
            <a:off x="685800" y="2501159"/>
            <a:ext cx="4521200" cy="3410926"/>
          </a:xfrm>
          <a:prstGeom prst="rect">
            <a:avLst/>
          </a:prstGeom>
          <a:noFill/>
        </p:spPr>
      </p:pic>
      <p:graphicFrame>
        <p:nvGraphicFramePr>
          <p:cNvPr id="1097" name="Google Shape;1095;p2">
            <a:extLst>
              <a:ext uri="{FF2B5EF4-FFF2-40B4-BE49-F238E27FC236}">
                <a16:creationId xmlns:a16="http://schemas.microsoft.com/office/drawing/2014/main" id="{3A06F85B-F040-4209-9D4C-E024C27DAB2A}"/>
              </a:ext>
            </a:extLst>
          </p:cNvPr>
          <p:cNvGraphicFramePr/>
          <p:nvPr>
            <p:extLst>
              <p:ext uri="{D42A27DB-BD31-4B8C-83A1-F6EECF244321}">
                <p14:modId xmlns:p14="http://schemas.microsoft.com/office/powerpoint/2010/main" val="3730247102"/>
              </p:ext>
            </p:extLst>
          </p:nvPr>
        </p:nvGraphicFramePr>
        <p:xfrm>
          <a:off x="5689600" y="2194560"/>
          <a:ext cx="5816600" cy="4024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2"/>
          <p:cNvSpPr txBox="1">
            <a:spLocks noGrp="1"/>
          </p:cNvSpPr>
          <p:nvPr>
            <p:ph type="title"/>
          </p:nvPr>
        </p:nvSpPr>
        <p:spPr>
          <a:prstGeom prst="rect">
            <a:avLst/>
          </a:prstGeom>
        </p:spPr>
        <p:txBody>
          <a:bodyPr spcFirstLastPara="1" lIns="91425" tIns="45700" rIns="91425" bIns="45700" anchorCtr="0">
            <a:normAutofit/>
          </a:bodyPr>
          <a:lstStyle/>
          <a:p>
            <a:pPr lvl="0" algn="l" eaLnBrk="0" fontAlgn="base" hangingPunct="0">
              <a:spcBef>
                <a:spcPct val="0"/>
              </a:spcBef>
              <a:spcAft>
                <a:spcPct val="0"/>
              </a:spcAft>
              <a:buClrTx/>
              <a:buSzTx/>
            </a:pPr>
            <a:r>
              <a:rPr lang="en-US" altLang="en-US" dirty="0">
                <a:latin typeface="Impact" panose="020B0806030902050204" pitchFamily="34" charset="0"/>
              </a:rPr>
              <a:t>Rights and responsibilities</a:t>
            </a:r>
          </a:p>
        </p:txBody>
      </p:sp>
      <p:sp>
        <p:nvSpPr>
          <p:cNvPr id="2" name="Content Placeholder 1">
            <a:extLst>
              <a:ext uri="{FF2B5EF4-FFF2-40B4-BE49-F238E27FC236}">
                <a16:creationId xmlns:a16="http://schemas.microsoft.com/office/drawing/2014/main" id="{C447F249-42DC-4348-9B5C-D86417A0EDBD}"/>
              </a:ext>
            </a:extLst>
          </p:cNvPr>
          <p:cNvSpPr>
            <a:spLocks noGrp="1"/>
          </p:cNvSpPr>
          <p:nvPr>
            <p:ph idx="1"/>
          </p:nvPr>
        </p:nvSpPr>
        <p:spPr/>
        <p:txBody>
          <a:bodyPr/>
          <a:lstStyle/>
          <a:p>
            <a:pPr marL="0" indent="0">
              <a:buNone/>
            </a:pPr>
            <a:r>
              <a:rPr lang="en-US" dirty="0"/>
              <a:t>Employer or employee?</a:t>
            </a:r>
          </a:p>
          <a:p>
            <a:pPr marL="0" indent="0">
              <a:buNone/>
            </a:pPr>
            <a:r>
              <a:rPr lang="en-GB" dirty="0">
                <a:solidFill>
                  <a:schemeClr val="accent1"/>
                </a:solidFill>
              </a:rPr>
              <a:t>‘c</a:t>
            </a:r>
            <a:r>
              <a:rPr lang="en-GB" i="1" dirty="0">
                <a:solidFill>
                  <a:schemeClr val="accent1"/>
                </a:solidFill>
              </a:rPr>
              <a:t>ome to work on time’</a:t>
            </a:r>
            <a:r>
              <a:rPr lang="en-GB" dirty="0">
                <a:solidFill>
                  <a:schemeClr val="accent1"/>
                </a:solidFill>
              </a:rPr>
              <a:t> </a:t>
            </a:r>
          </a:p>
          <a:p>
            <a:pPr marL="0" indent="0">
              <a:buNone/>
            </a:pPr>
            <a:r>
              <a:rPr lang="en-GB" dirty="0"/>
              <a:t> </a:t>
            </a:r>
            <a:r>
              <a:rPr lang="en-GB" dirty="0">
                <a:solidFill>
                  <a:schemeClr val="accent2">
                    <a:lumMod val="60000"/>
                    <a:lumOff val="40000"/>
                  </a:schemeClr>
                </a:solidFill>
              </a:rPr>
              <a:t>‘</a:t>
            </a:r>
            <a:r>
              <a:rPr lang="en-GB" i="1" dirty="0">
                <a:solidFill>
                  <a:schemeClr val="accent2">
                    <a:lumMod val="60000"/>
                    <a:lumOff val="40000"/>
                  </a:schemeClr>
                </a:solidFill>
              </a:rPr>
              <a:t>provide appropriate protective clothing for the job’</a:t>
            </a:r>
            <a:r>
              <a:rPr lang="en-GB" dirty="0">
                <a:solidFill>
                  <a:schemeClr val="accent2">
                    <a:lumMod val="60000"/>
                    <a:lumOff val="40000"/>
                  </a:schemeClr>
                </a:solidFill>
              </a:rPr>
              <a:t> </a:t>
            </a:r>
          </a:p>
          <a:p>
            <a:pPr marL="0" indent="0">
              <a:buNone/>
            </a:pPr>
            <a:r>
              <a:rPr lang="en-GB" dirty="0"/>
              <a:t>Rights or responsibilities?</a:t>
            </a:r>
          </a:p>
          <a:p>
            <a:pPr marL="0" indent="0" fontAlgn="base">
              <a:buNone/>
            </a:pPr>
            <a:r>
              <a:rPr lang="en-GB" dirty="0">
                <a:solidFill>
                  <a:srgbClr val="92D050"/>
                </a:solidFill>
              </a:rPr>
              <a:t>Rights</a:t>
            </a:r>
          </a:p>
          <a:p>
            <a:pPr marL="0" indent="0" fontAlgn="base">
              <a:buNone/>
            </a:pPr>
            <a:r>
              <a:rPr lang="en-GB" dirty="0">
                <a:solidFill>
                  <a:schemeClr val="accent4">
                    <a:lumMod val="40000"/>
                    <a:lumOff val="60000"/>
                  </a:schemeClr>
                </a:solidFill>
              </a:rPr>
              <a:t>things you are morally and legally entitled to have and expect in a job e.g. be given a contract of employment</a:t>
            </a:r>
          </a:p>
          <a:p>
            <a:pPr marL="0" indent="0" fontAlgn="base">
              <a:buNone/>
            </a:pPr>
            <a:r>
              <a:rPr lang="en-GB" dirty="0">
                <a:solidFill>
                  <a:srgbClr val="00B0F0"/>
                </a:solidFill>
              </a:rPr>
              <a:t>Responsibilities </a:t>
            </a:r>
          </a:p>
          <a:p>
            <a:pPr marL="0" indent="0" fontAlgn="base">
              <a:buNone/>
            </a:pPr>
            <a:r>
              <a:rPr lang="en-GB" dirty="0">
                <a:solidFill>
                  <a:schemeClr val="accent6">
                    <a:lumMod val="40000"/>
                    <a:lumOff val="60000"/>
                  </a:schemeClr>
                </a:solidFill>
              </a:rPr>
              <a:t>duties you have to do because of your job or position e.g. wear appropriate protective clothing</a:t>
            </a:r>
          </a:p>
          <a:p>
            <a:pPr marL="0" indent="0">
              <a:buNone/>
            </a:pPr>
            <a:endParaRPr lang="en-US" dirty="0"/>
          </a:p>
        </p:txBody>
      </p:sp>
      <p:sp>
        <p:nvSpPr>
          <p:cNvPr id="3" name="Rectangle 2">
            <a:extLst>
              <a:ext uri="{FF2B5EF4-FFF2-40B4-BE49-F238E27FC236}">
                <a16:creationId xmlns:a16="http://schemas.microsoft.com/office/drawing/2014/main" id="{EE1B2220-3AAC-9D42-9929-D8585D4E427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6E2B081D-19CA-D84A-A037-926A7316CE16}"/>
              </a:ext>
            </a:extLst>
          </p:cNvPr>
          <p:cNvSpPr>
            <a:spLocks noChangeArrowheads="1"/>
          </p:cNvSpPr>
          <p:nvPr/>
        </p:nvSpPr>
        <p:spPr bwMode="auto">
          <a:xfrm>
            <a:off x="0" y="3492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0026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2"/>
          <p:cNvSpPr txBox="1">
            <a:spLocks noGrp="1"/>
          </p:cNvSpPr>
          <p:nvPr>
            <p:ph type="title"/>
          </p:nvPr>
        </p:nvSpPr>
        <p:spPr>
          <a:xfrm>
            <a:off x="838200" y="365761"/>
            <a:ext cx="10515600" cy="875078"/>
          </a:xfrm>
          <a:prstGeom prst="rect">
            <a:avLst/>
          </a:prstGeom>
        </p:spPr>
        <p:txBody>
          <a:bodyPr spcFirstLastPara="1" lIns="91425" tIns="45700" rIns="91425" bIns="45700" anchorCtr="0">
            <a:normAutofit/>
          </a:bodyPr>
          <a:lstStyle/>
          <a:p>
            <a:pPr lvl="0" algn="l" eaLnBrk="0" fontAlgn="base" hangingPunct="0">
              <a:spcBef>
                <a:spcPct val="0"/>
              </a:spcBef>
              <a:spcAft>
                <a:spcPct val="0"/>
              </a:spcAft>
              <a:buClrTx/>
              <a:buSzTx/>
            </a:pPr>
            <a:r>
              <a:rPr lang="en-US" altLang="en-US" dirty="0">
                <a:latin typeface="Impact" panose="020B0806030902050204" pitchFamily="34" charset="0"/>
              </a:rPr>
              <a:t>Rights and responsibilities</a:t>
            </a:r>
          </a:p>
        </p:txBody>
      </p:sp>
      <p:sp>
        <p:nvSpPr>
          <p:cNvPr id="3" name="Rectangle 2">
            <a:extLst>
              <a:ext uri="{FF2B5EF4-FFF2-40B4-BE49-F238E27FC236}">
                <a16:creationId xmlns:a16="http://schemas.microsoft.com/office/drawing/2014/main" id="{EE1B2220-3AAC-9D42-9929-D8585D4E427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6E2B081D-19CA-D84A-A037-926A7316CE16}"/>
              </a:ext>
            </a:extLst>
          </p:cNvPr>
          <p:cNvSpPr>
            <a:spLocks noChangeArrowheads="1"/>
          </p:cNvSpPr>
          <p:nvPr/>
        </p:nvSpPr>
        <p:spPr bwMode="auto">
          <a:xfrm>
            <a:off x="0" y="3492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
            <a:extLst>
              <a:ext uri="{FF2B5EF4-FFF2-40B4-BE49-F238E27FC236}">
                <a16:creationId xmlns:a16="http://schemas.microsoft.com/office/drawing/2014/main" id="{3BEFB883-B388-F241-B3EB-E1942A1E5DB5}"/>
              </a:ext>
            </a:extLst>
          </p:cNvPr>
          <p:cNvSpPr>
            <a:spLocks noChangeArrowheads="1"/>
          </p:cNvSpPr>
          <p:nvPr/>
        </p:nvSpPr>
        <p:spPr bwMode="auto">
          <a:xfrm>
            <a:off x="-276711" y="4616930"/>
            <a:ext cx="184432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F5EB368B-61AA-F049-9E9A-2DE81AD464FA}"/>
              </a:ext>
            </a:extLst>
          </p:cNvPr>
          <p:cNvSpPr>
            <a:spLocks noChangeArrowheads="1"/>
          </p:cNvSpPr>
          <p:nvPr/>
        </p:nvSpPr>
        <p:spPr bwMode="auto">
          <a:xfrm>
            <a:off x="1780674" y="23572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ounded Rectangle 42">
            <a:extLst>
              <a:ext uri="{FF2B5EF4-FFF2-40B4-BE49-F238E27FC236}">
                <a16:creationId xmlns:a16="http://schemas.microsoft.com/office/drawing/2014/main" id="{B81A554F-DEE0-C943-BF8A-76FFF91D293B}"/>
              </a:ext>
            </a:extLst>
          </p:cNvPr>
          <p:cNvSpPr>
            <a:spLocks noChangeArrowheads="1"/>
          </p:cNvSpPr>
          <p:nvPr/>
        </p:nvSpPr>
        <p:spPr bwMode="auto">
          <a:xfrm>
            <a:off x="1068053" y="2408047"/>
            <a:ext cx="9840579" cy="812800"/>
          </a:xfrm>
          <a:prstGeom prst="roundRect">
            <a:avLst>
              <a:gd name="adj" fmla="val 16667"/>
            </a:avLst>
          </a:prstGeom>
          <a:solidFill>
            <a:srgbClr val="0000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FFFFFF"/>
              </a:solidFill>
              <a:effectLst/>
              <a:latin typeface="Kristen ITC" panose="03050502040202030202" pitchFamily="66" charset="77"/>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dirty="0">
              <a:solidFill>
                <a:srgbClr val="FFFFFF"/>
              </a:solidFill>
              <a:latin typeface="Kristen ITC" panose="03050502040202030202" pitchFamily="66" charset="77"/>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FFC000"/>
              </a:solidFill>
              <a:effectLst/>
              <a:latin typeface="Kristen ITC" panose="03050502040202030202" pitchFamily="66" charset="77"/>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dirty="0">
              <a:solidFill>
                <a:srgbClr val="FFC000"/>
              </a:solidFill>
              <a:latin typeface="Kristen ITC" panose="03050502040202030202" pitchFamily="66" charset="77"/>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C000"/>
                </a:solidFill>
                <a:effectLst/>
                <a:latin typeface="Kristen ITC" panose="03050502040202030202" pitchFamily="66" charset="77"/>
                <a:ea typeface="Times New Roman" panose="02020603050405020304" pitchFamily="18" charset="0"/>
              </a:rPr>
              <a:t>training     protective clothing / equipment     leave (holiday / parental)</a:t>
            </a:r>
            <a:endParaRPr kumimoji="0" lang="en-US" altLang="en-US" sz="2000" b="0" i="0" u="none" strike="noStrike" cap="none" normalizeH="0" baseline="0" dirty="0">
              <a:ln>
                <a:noFill/>
              </a:ln>
              <a:solidFill>
                <a:srgbClr val="FFC000"/>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FFC000"/>
              </a:solidFill>
              <a:effectLst/>
              <a:latin typeface="Kristen ITC" panose="03050502040202030202" pitchFamily="66" charset="77"/>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C000"/>
                </a:solidFill>
                <a:effectLst/>
                <a:latin typeface="Kristen ITC" panose="03050502040202030202" pitchFamily="66" charset="77"/>
                <a:ea typeface="Times New Roman" panose="02020603050405020304" pitchFamily="18" charset="0"/>
              </a:rPr>
              <a:t>adequate breaks during work hours     holiday / sick pay     health and safety</a:t>
            </a:r>
            <a:endParaRPr kumimoji="0" lang="en-US" altLang="en-US" sz="2000" b="0" i="0" u="none" strike="noStrike" cap="none" normalizeH="0" baseline="0" dirty="0">
              <a:ln>
                <a:noFill/>
              </a:ln>
              <a:solidFill>
                <a:srgbClr val="FFC000"/>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FFC000"/>
              </a:solidFill>
              <a:effectLst/>
              <a:latin typeface="Kristen ITC" panose="03050502040202030202" pitchFamily="66" charset="77"/>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C000"/>
                </a:solidFill>
                <a:effectLst/>
                <a:latin typeface="Kristen ITC" panose="03050502040202030202" pitchFamily="66" charset="77"/>
                <a:ea typeface="Times New Roman" panose="02020603050405020304" pitchFamily="18" charset="0"/>
              </a:rPr>
              <a:t>facilities (e.g. rest area)   treatment/equality of workers      </a:t>
            </a:r>
            <a:endParaRPr kumimoji="0" lang="en-US" altLang="en-US" sz="2000" b="0" i="0" u="none" strike="noStrike" cap="none" normalizeH="0" baseline="0" dirty="0">
              <a:ln>
                <a:noFill/>
              </a:ln>
              <a:solidFill>
                <a:srgbClr val="FFC000"/>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Kristen ITC" panose="03050502040202030202" pitchFamily="66" charset="77"/>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086B2A74-F024-C44E-9B88-A840BAFF3E31}"/>
              </a:ext>
            </a:extLst>
          </p:cNvPr>
          <p:cNvSpPr>
            <a:spLocks noChangeArrowheads="1"/>
          </p:cNvSpPr>
          <p:nvPr/>
        </p:nvSpPr>
        <p:spPr bwMode="auto">
          <a:xfrm>
            <a:off x="1780674" y="28144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a:extLst>
              <a:ext uri="{FF2B5EF4-FFF2-40B4-BE49-F238E27FC236}">
                <a16:creationId xmlns:a16="http://schemas.microsoft.com/office/drawing/2014/main" id="{4E544C1E-EECD-BE42-B119-865883DE3000}"/>
              </a:ext>
            </a:extLst>
          </p:cNvPr>
          <p:cNvSpPr/>
          <p:nvPr/>
        </p:nvSpPr>
        <p:spPr>
          <a:xfrm>
            <a:off x="1957137" y="1229019"/>
            <a:ext cx="7972926" cy="769441"/>
          </a:xfrm>
          <a:prstGeom prst="rect">
            <a:avLst/>
          </a:prstGeom>
        </p:spPr>
        <p:txBody>
          <a:bodyPr wrap="square">
            <a:spAutoFit/>
          </a:bodyPr>
          <a:lstStyle/>
          <a:p>
            <a:pPr fontAlgn="base"/>
            <a:r>
              <a:rPr lang="en-GB" sz="2200" dirty="0">
                <a:latin typeface="Calibri" panose="020F0502020204030204" pitchFamily="34" charset="0"/>
                <a:ea typeface="Times New Roman" panose="02020603050405020304" pitchFamily="18" charset="0"/>
                <a:cs typeface="Times New Roman" panose="02020603050405020304" pitchFamily="18" charset="0"/>
              </a:rPr>
              <a:t>Work in a small group to complete the table.  Use some of the words in the glossary. Think about:</a:t>
            </a:r>
            <a:endParaRPr lang="en-GB" sz="2200" dirty="0">
              <a:latin typeface="Times New Roman" panose="02020603050405020304" pitchFamily="18" charset="0"/>
              <a:ea typeface="Times New Roman" panose="02020603050405020304" pitchFamily="18" charset="0"/>
            </a:endParaRPr>
          </a:p>
        </p:txBody>
      </p:sp>
      <p:pic>
        <p:nvPicPr>
          <p:cNvPr id="1034" name="Picture 10" descr="Signage, Safety, Health, Warning, Sign">
            <a:extLst>
              <a:ext uri="{FF2B5EF4-FFF2-40B4-BE49-F238E27FC236}">
                <a16:creationId xmlns:a16="http://schemas.microsoft.com/office/drawing/2014/main" id="{5E86F5A7-2008-6641-B268-9136A9F0E3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944"/>
          <a:stretch/>
        </p:blipFill>
        <p:spPr bwMode="auto">
          <a:xfrm>
            <a:off x="8722848" y="4276139"/>
            <a:ext cx="2414429" cy="212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39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3063-4CDE-D445-97FF-EC8945889271}"/>
              </a:ext>
            </a:extLst>
          </p:cNvPr>
          <p:cNvSpPr>
            <a:spLocks noGrp="1"/>
          </p:cNvSpPr>
          <p:nvPr>
            <p:ph type="title"/>
          </p:nvPr>
        </p:nvSpPr>
        <p:spPr>
          <a:xfrm>
            <a:off x="1790700" y="262217"/>
            <a:ext cx="8610600" cy="1293028"/>
          </a:xfrm>
        </p:spPr>
        <p:txBody>
          <a:bodyPr>
            <a:normAutofit/>
          </a:bodyPr>
          <a:lstStyle/>
          <a:p>
            <a:pPr algn="ctr"/>
            <a:r>
              <a:rPr lang="en-US" dirty="0">
                <a:latin typeface="Impact" panose="020B0806030902050204" pitchFamily="34" charset="0"/>
              </a:rPr>
              <a:t>The right thing to do</a:t>
            </a:r>
          </a:p>
        </p:txBody>
      </p:sp>
      <p:sp>
        <p:nvSpPr>
          <p:cNvPr id="3" name="Text Placeholder 2">
            <a:extLst>
              <a:ext uri="{FF2B5EF4-FFF2-40B4-BE49-F238E27FC236}">
                <a16:creationId xmlns:a16="http://schemas.microsoft.com/office/drawing/2014/main" id="{B6076AB3-DF5C-014A-A5BB-3E976315CA52}"/>
              </a:ext>
            </a:extLst>
          </p:cNvPr>
          <p:cNvSpPr>
            <a:spLocks noGrp="1"/>
          </p:cNvSpPr>
          <p:nvPr>
            <p:ph idx="1"/>
          </p:nvPr>
        </p:nvSpPr>
        <p:spPr>
          <a:xfrm>
            <a:off x="685800" y="1416937"/>
            <a:ext cx="10820400" cy="4999905"/>
          </a:xfrm>
        </p:spPr>
        <p:txBody>
          <a:bodyPr>
            <a:normAutofit/>
          </a:bodyPr>
          <a:lstStyle/>
          <a:p>
            <a:pPr marL="0" indent="0">
              <a:buNone/>
            </a:pPr>
            <a:r>
              <a:rPr lang="en-GB" b="1" dirty="0">
                <a:solidFill>
                  <a:schemeClr val="accent5"/>
                </a:solidFill>
              </a:rPr>
              <a:t>Eduardo </a:t>
            </a:r>
            <a:r>
              <a:rPr lang="en-GB" dirty="0">
                <a:solidFill>
                  <a:schemeClr val="accent5"/>
                </a:solidFill>
              </a:rPr>
              <a:t>works in a small shoe shop. He is entitled to one hour-long break every shift. He’s often the only person working with the shop manager. Sometimes, the shop gets very busy and Eduardo can’t take his hour-long break. On those occasions, the manager simply says “Sorry, it’s too busy for you to have a break today.” Eduardo thinks he should be paid for working the extra hour but he isn’t. </a:t>
            </a:r>
            <a:r>
              <a:rPr lang="en-GB" b="1" i="1" dirty="0">
                <a:solidFill>
                  <a:schemeClr val="accent5"/>
                </a:solidFill>
              </a:rPr>
              <a:t>What should Eduardo do?</a:t>
            </a:r>
            <a:endParaRPr lang="en-GB" dirty="0">
              <a:solidFill>
                <a:schemeClr val="accent5"/>
              </a:solidFill>
            </a:endParaRPr>
          </a:p>
          <a:p>
            <a:pPr marL="0" indent="0">
              <a:buNone/>
            </a:pPr>
            <a:r>
              <a:rPr lang="en-GB" b="1" dirty="0">
                <a:solidFill>
                  <a:schemeClr val="accent1">
                    <a:lumMod val="40000"/>
                    <a:lumOff val="60000"/>
                  </a:schemeClr>
                </a:solidFill>
              </a:rPr>
              <a:t>Alexis </a:t>
            </a:r>
            <a:r>
              <a:rPr lang="en-GB" dirty="0">
                <a:solidFill>
                  <a:schemeClr val="accent1">
                    <a:lumMod val="40000"/>
                    <a:lumOff val="60000"/>
                  </a:schemeClr>
                </a:solidFill>
              </a:rPr>
              <a:t>has been</a:t>
            </a:r>
            <a:r>
              <a:rPr lang="en-GB" b="1" dirty="0">
                <a:solidFill>
                  <a:schemeClr val="accent1">
                    <a:lumMod val="40000"/>
                    <a:lumOff val="60000"/>
                  </a:schemeClr>
                </a:solidFill>
              </a:rPr>
              <a:t> </a:t>
            </a:r>
            <a:r>
              <a:rPr lang="en-GB" dirty="0">
                <a:solidFill>
                  <a:schemeClr val="accent1">
                    <a:lumMod val="40000"/>
                    <a:lumOff val="60000"/>
                  </a:schemeClr>
                </a:solidFill>
              </a:rPr>
              <a:t>working in a factory for over a year. One day her supervisor asks her to complete a dangerous task that is not part of her job description. She doesn’t want to do it but is worried that if she refuses her supervisor might decide to fire her.</a:t>
            </a:r>
            <a:r>
              <a:rPr lang="en-GB" b="1" i="1" dirty="0">
                <a:solidFill>
                  <a:schemeClr val="accent1">
                    <a:lumMod val="40000"/>
                    <a:lumOff val="60000"/>
                  </a:schemeClr>
                </a:solidFill>
              </a:rPr>
              <a:t>  What should Alexis do?</a:t>
            </a:r>
            <a:endParaRPr lang="en-GB" dirty="0">
              <a:solidFill>
                <a:schemeClr val="accent1">
                  <a:lumMod val="40000"/>
                  <a:lumOff val="60000"/>
                </a:schemeClr>
              </a:solidFill>
            </a:endParaRPr>
          </a:p>
          <a:p>
            <a:pPr marL="0" indent="0">
              <a:buNone/>
            </a:pPr>
            <a:r>
              <a:rPr lang="en-GB" b="1" dirty="0">
                <a:solidFill>
                  <a:schemeClr val="accent3"/>
                </a:solidFill>
              </a:rPr>
              <a:t>Severine </a:t>
            </a:r>
            <a:r>
              <a:rPr lang="en-GB" dirty="0">
                <a:solidFill>
                  <a:schemeClr val="accent3"/>
                </a:solidFill>
              </a:rPr>
              <a:t>is training to be a chef. She spends half her time at college and the rest of the time doing placements in restaurants. She is about to do her first placement and has been told she has to buy special clothes and equipment for the placement. She</a:t>
            </a:r>
            <a:r>
              <a:rPr lang="en-GB" b="1" dirty="0">
                <a:solidFill>
                  <a:schemeClr val="accent3"/>
                </a:solidFill>
              </a:rPr>
              <a:t> </a:t>
            </a:r>
            <a:r>
              <a:rPr lang="en-GB" dirty="0">
                <a:solidFill>
                  <a:schemeClr val="accent3"/>
                </a:solidFill>
              </a:rPr>
              <a:t>can’t afford to do this but the restaurant says she can’t work there without the items.  </a:t>
            </a:r>
            <a:r>
              <a:rPr lang="en-GB" b="1" i="1" dirty="0">
                <a:solidFill>
                  <a:schemeClr val="accent3"/>
                </a:solidFill>
              </a:rPr>
              <a:t>What should Severine do?</a:t>
            </a:r>
            <a:endParaRPr lang="en-GB" dirty="0">
              <a:solidFill>
                <a:schemeClr val="accent3"/>
              </a:solidFill>
            </a:endParaRPr>
          </a:p>
          <a:p>
            <a:pPr marL="0" indent="0">
              <a:buNone/>
            </a:pPr>
            <a:endParaRPr lang="en-GB" dirty="0">
              <a:solidFill>
                <a:srgbClr val="FFFFFF"/>
              </a:solidFill>
            </a:endParaRPr>
          </a:p>
        </p:txBody>
      </p:sp>
    </p:spTree>
    <p:extLst>
      <p:ext uri="{BB962C8B-B14F-4D97-AF65-F5344CB8AC3E}">
        <p14:creationId xmlns:p14="http://schemas.microsoft.com/office/powerpoint/2010/main" val="379307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3063-4CDE-D445-97FF-EC8945889271}"/>
              </a:ext>
            </a:extLst>
          </p:cNvPr>
          <p:cNvSpPr>
            <a:spLocks noGrp="1"/>
          </p:cNvSpPr>
          <p:nvPr>
            <p:ph type="title"/>
          </p:nvPr>
        </p:nvSpPr>
        <p:spPr>
          <a:xfrm>
            <a:off x="1790700" y="262217"/>
            <a:ext cx="8610600" cy="1293028"/>
          </a:xfrm>
        </p:spPr>
        <p:txBody>
          <a:bodyPr>
            <a:normAutofit/>
          </a:bodyPr>
          <a:lstStyle/>
          <a:p>
            <a:pPr algn="ctr"/>
            <a:r>
              <a:rPr lang="en-US" dirty="0">
                <a:latin typeface="Impact" panose="020B0806030902050204" pitchFamily="34" charset="0"/>
              </a:rPr>
              <a:t>The right thing to do</a:t>
            </a:r>
          </a:p>
        </p:txBody>
      </p:sp>
      <p:sp>
        <p:nvSpPr>
          <p:cNvPr id="3" name="Text Placeholder 2">
            <a:extLst>
              <a:ext uri="{FF2B5EF4-FFF2-40B4-BE49-F238E27FC236}">
                <a16:creationId xmlns:a16="http://schemas.microsoft.com/office/drawing/2014/main" id="{B6076AB3-DF5C-014A-A5BB-3E976315CA52}"/>
              </a:ext>
            </a:extLst>
          </p:cNvPr>
          <p:cNvSpPr>
            <a:spLocks noGrp="1"/>
          </p:cNvSpPr>
          <p:nvPr>
            <p:ph idx="1"/>
          </p:nvPr>
        </p:nvSpPr>
        <p:spPr>
          <a:xfrm>
            <a:off x="685800" y="1416937"/>
            <a:ext cx="10820400" cy="4999905"/>
          </a:xfrm>
        </p:spPr>
        <p:txBody>
          <a:bodyPr>
            <a:normAutofit/>
          </a:bodyPr>
          <a:lstStyle/>
          <a:p>
            <a:pPr marL="0" indent="0" fontAlgn="base">
              <a:buNone/>
            </a:pPr>
            <a:r>
              <a:rPr lang="en-GB" b="1" dirty="0">
                <a:solidFill>
                  <a:schemeClr val="accent4"/>
                </a:solidFill>
              </a:rPr>
              <a:t>Bhavana </a:t>
            </a:r>
            <a:r>
              <a:rPr lang="en-GB" dirty="0">
                <a:solidFill>
                  <a:schemeClr val="accent4"/>
                </a:solidFill>
              </a:rPr>
              <a:t>works for an IT company. She has just heard that her father has had a stroke and she wants to visit him in hospital. Her parents live in India.  She gets 28 days paid leave each year. She has already used 24 days but will need more than 4 days to visit and doesn’t know how long she might need to stay.  </a:t>
            </a:r>
            <a:r>
              <a:rPr lang="en-GB" b="1" i="1" dirty="0">
                <a:solidFill>
                  <a:schemeClr val="accent4"/>
                </a:solidFill>
              </a:rPr>
              <a:t>What should </a:t>
            </a:r>
            <a:r>
              <a:rPr lang="en-GB" b="1" i="1" dirty="0" err="1">
                <a:solidFill>
                  <a:schemeClr val="accent4"/>
                </a:solidFill>
              </a:rPr>
              <a:t>Bhavana’s</a:t>
            </a:r>
            <a:r>
              <a:rPr lang="en-GB" b="1" i="1" dirty="0">
                <a:solidFill>
                  <a:schemeClr val="accent4"/>
                </a:solidFill>
              </a:rPr>
              <a:t> employer do?</a:t>
            </a:r>
            <a:endParaRPr lang="en-GB" dirty="0">
              <a:solidFill>
                <a:schemeClr val="accent4"/>
              </a:solidFill>
            </a:endParaRPr>
          </a:p>
          <a:p>
            <a:pPr marL="0" indent="0" fontAlgn="base">
              <a:buNone/>
            </a:pPr>
            <a:r>
              <a:rPr lang="en-GB" b="1" dirty="0">
                <a:solidFill>
                  <a:schemeClr val="accent6">
                    <a:lumMod val="60000"/>
                    <a:lumOff val="40000"/>
                  </a:schemeClr>
                </a:solidFill>
              </a:rPr>
              <a:t>Masoud </a:t>
            </a:r>
            <a:r>
              <a:rPr lang="en-GB" dirty="0">
                <a:solidFill>
                  <a:schemeClr val="accent6">
                    <a:lumMod val="60000"/>
                    <a:lumOff val="40000"/>
                  </a:schemeClr>
                </a:solidFill>
              </a:rPr>
              <a:t>and his</a:t>
            </a:r>
            <a:r>
              <a:rPr lang="en-GB" b="1" dirty="0">
                <a:solidFill>
                  <a:schemeClr val="accent6">
                    <a:lumMod val="60000"/>
                    <a:lumOff val="40000"/>
                  </a:schemeClr>
                </a:solidFill>
              </a:rPr>
              <a:t> </a:t>
            </a:r>
            <a:r>
              <a:rPr lang="en-GB" dirty="0">
                <a:solidFill>
                  <a:schemeClr val="accent6">
                    <a:lumMod val="60000"/>
                    <a:lumOff val="40000"/>
                  </a:schemeClr>
                </a:solidFill>
              </a:rPr>
              <a:t>wife have recently had a baby. She is thinking about going back to work and wants to work during the day whilst Masoud stays at home to look after the baby. He currently works during the day in a supermarket but wants to</a:t>
            </a:r>
            <a:r>
              <a:rPr lang="en-GB" b="1" dirty="0">
                <a:solidFill>
                  <a:schemeClr val="accent6">
                    <a:lumMod val="60000"/>
                    <a:lumOff val="40000"/>
                  </a:schemeClr>
                </a:solidFill>
              </a:rPr>
              <a:t> </a:t>
            </a:r>
            <a:r>
              <a:rPr lang="en-GB" dirty="0">
                <a:solidFill>
                  <a:schemeClr val="accent6">
                    <a:lumMod val="60000"/>
                    <a:lumOff val="40000"/>
                  </a:schemeClr>
                </a:solidFill>
              </a:rPr>
              <a:t>change his working pattern and start working night shifts.  </a:t>
            </a:r>
            <a:r>
              <a:rPr lang="en-GB" b="1" i="1" dirty="0">
                <a:solidFill>
                  <a:schemeClr val="accent6">
                    <a:lumMod val="60000"/>
                    <a:lumOff val="40000"/>
                  </a:schemeClr>
                </a:solidFill>
              </a:rPr>
              <a:t>What should Masoud’s employer do?</a:t>
            </a:r>
            <a:endParaRPr lang="en-GB" dirty="0">
              <a:solidFill>
                <a:schemeClr val="accent6">
                  <a:lumMod val="60000"/>
                  <a:lumOff val="40000"/>
                </a:schemeClr>
              </a:solidFill>
            </a:endParaRPr>
          </a:p>
          <a:p>
            <a:pPr marL="0" indent="0" fontAlgn="base">
              <a:buNone/>
            </a:pPr>
            <a:r>
              <a:rPr lang="en-GB" b="1" dirty="0">
                <a:solidFill>
                  <a:schemeClr val="accent3">
                    <a:lumMod val="40000"/>
                    <a:lumOff val="60000"/>
                  </a:schemeClr>
                </a:solidFill>
              </a:rPr>
              <a:t>Davide </a:t>
            </a:r>
            <a:r>
              <a:rPr lang="en-GB" dirty="0">
                <a:solidFill>
                  <a:schemeClr val="accent3">
                    <a:lumMod val="40000"/>
                    <a:lumOff val="60000"/>
                  </a:schemeClr>
                </a:solidFill>
              </a:rPr>
              <a:t>is an accountant in an office. He spends long hours working on a computer. He has recently started getting terrible headaches. He had his eyes tested and got some new glasses but is still getting the headaches.  </a:t>
            </a:r>
            <a:r>
              <a:rPr lang="en-GB" b="1" i="1" dirty="0">
                <a:solidFill>
                  <a:schemeClr val="accent3">
                    <a:lumMod val="40000"/>
                    <a:lumOff val="60000"/>
                  </a:schemeClr>
                </a:solidFill>
              </a:rPr>
              <a:t>What should Davide’s employer do?</a:t>
            </a:r>
            <a:endParaRPr lang="en-GB" dirty="0">
              <a:solidFill>
                <a:schemeClr val="accent3">
                  <a:lumMod val="40000"/>
                  <a:lumOff val="60000"/>
                </a:schemeClr>
              </a:solidFill>
            </a:endParaRPr>
          </a:p>
          <a:p>
            <a:pPr marL="0" indent="0">
              <a:buNone/>
            </a:pPr>
            <a:endParaRPr lang="en-GB" dirty="0">
              <a:solidFill>
                <a:srgbClr val="FFFFFF"/>
              </a:solidFill>
            </a:endParaRPr>
          </a:p>
        </p:txBody>
      </p:sp>
    </p:spTree>
    <p:extLst>
      <p:ext uri="{BB962C8B-B14F-4D97-AF65-F5344CB8AC3E}">
        <p14:creationId xmlns:p14="http://schemas.microsoft.com/office/powerpoint/2010/main" val="123005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3063-4CDE-D445-97FF-EC8945889271}"/>
              </a:ext>
            </a:extLst>
          </p:cNvPr>
          <p:cNvSpPr>
            <a:spLocks noGrp="1"/>
          </p:cNvSpPr>
          <p:nvPr>
            <p:ph type="title"/>
          </p:nvPr>
        </p:nvSpPr>
        <p:spPr>
          <a:xfrm>
            <a:off x="0" y="-62434"/>
            <a:ext cx="8610600" cy="1293028"/>
          </a:xfrm>
        </p:spPr>
        <p:txBody>
          <a:bodyPr>
            <a:normAutofit/>
          </a:bodyPr>
          <a:lstStyle/>
          <a:p>
            <a:r>
              <a:rPr lang="en-US" dirty="0">
                <a:latin typeface="Impact" panose="020B0806030902050204" pitchFamily="34" charset="0"/>
              </a:rPr>
              <a:t>Roleplay</a:t>
            </a:r>
          </a:p>
        </p:txBody>
      </p:sp>
      <p:sp>
        <p:nvSpPr>
          <p:cNvPr id="3" name="Text Placeholder 2">
            <a:extLst>
              <a:ext uri="{FF2B5EF4-FFF2-40B4-BE49-F238E27FC236}">
                <a16:creationId xmlns:a16="http://schemas.microsoft.com/office/drawing/2014/main" id="{B6076AB3-DF5C-014A-A5BB-3E976315CA52}"/>
              </a:ext>
            </a:extLst>
          </p:cNvPr>
          <p:cNvSpPr>
            <a:spLocks noGrp="1"/>
          </p:cNvSpPr>
          <p:nvPr>
            <p:ph idx="1"/>
          </p:nvPr>
        </p:nvSpPr>
        <p:spPr>
          <a:xfrm>
            <a:off x="5873639" y="833593"/>
            <a:ext cx="5816600" cy="1803281"/>
          </a:xfrm>
        </p:spPr>
        <p:txBody>
          <a:bodyPr>
            <a:normAutofit/>
          </a:bodyPr>
          <a:lstStyle/>
          <a:p>
            <a:pPr marL="0" indent="0">
              <a:buNone/>
            </a:pPr>
            <a:r>
              <a:rPr lang="en-GB" dirty="0"/>
              <a:t>Work with a new partner to role play some of the situations. Take it in turns to be the employer and employee. Use the language in the language box. </a:t>
            </a:r>
          </a:p>
        </p:txBody>
      </p:sp>
      <p:sp>
        <p:nvSpPr>
          <p:cNvPr id="5" name="Rectangle 1">
            <a:extLst>
              <a:ext uri="{FF2B5EF4-FFF2-40B4-BE49-F238E27FC236}">
                <a16:creationId xmlns:a16="http://schemas.microsoft.com/office/drawing/2014/main" id="{2EB67044-BA37-2749-ACC3-03A7090FA375}"/>
              </a:ext>
            </a:extLst>
          </p:cNvPr>
          <p:cNvSpPr>
            <a:spLocks noChangeArrowheads="1"/>
          </p:cNvSpPr>
          <p:nvPr/>
        </p:nvSpPr>
        <p:spPr bwMode="auto">
          <a:xfrm>
            <a:off x="3235325" y="3627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622CB12C-7EB8-AA4F-8ECE-402967F8024C}"/>
              </a:ext>
            </a:extLst>
          </p:cNvPr>
          <p:cNvGraphicFramePr>
            <a:graphicFrameLocks noGrp="1"/>
          </p:cNvGraphicFramePr>
          <p:nvPr>
            <p:extLst>
              <p:ext uri="{D42A27DB-BD31-4B8C-83A1-F6EECF244321}">
                <p14:modId xmlns:p14="http://schemas.microsoft.com/office/powerpoint/2010/main" val="1607943898"/>
              </p:ext>
            </p:extLst>
          </p:nvPr>
        </p:nvGraphicFramePr>
        <p:xfrm>
          <a:off x="941350" y="2636873"/>
          <a:ext cx="8968194" cy="3555528"/>
        </p:xfrm>
        <a:graphic>
          <a:graphicData uri="http://schemas.openxmlformats.org/drawingml/2006/table">
            <a:tbl>
              <a:tblPr firstRow="1" firstCol="1" bandRow="1">
                <a:tableStyleId>{F1B644F7-95ED-4178-9743-F6231567ADE2}</a:tableStyleId>
              </a:tblPr>
              <a:tblGrid>
                <a:gridCol w="4080505">
                  <a:extLst>
                    <a:ext uri="{9D8B030D-6E8A-4147-A177-3AD203B41FA5}">
                      <a16:colId xmlns:a16="http://schemas.microsoft.com/office/drawing/2014/main" val="1316606028"/>
                    </a:ext>
                  </a:extLst>
                </a:gridCol>
                <a:gridCol w="4887689">
                  <a:extLst>
                    <a:ext uri="{9D8B030D-6E8A-4147-A177-3AD203B41FA5}">
                      <a16:colId xmlns:a16="http://schemas.microsoft.com/office/drawing/2014/main" val="262127099"/>
                    </a:ext>
                  </a:extLst>
                </a:gridCol>
              </a:tblGrid>
              <a:tr h="629448">
                <a:tc gridSpan="2">
                  <a:txBody>
                    <a:bodyPr/>
                    <a:lstStyle/>
                    <a:p>
                      <a:pPr fontAlgn="base"/>
                      <a:r>
                        <a:rPr lang="en-GB" sz="2400">
                          <a:effectLst/>
                        </a:rPr>
                        <a:t>Language Box: Asking for and responding to requests for permission</a:t>
                      </a:r>
                      <a:endParaRPr lang="en-GB" sz="2400">
                        <a:effectLst/>
                        <a:latin typeface="Cambria" panose="02040503050406030204" pitchFamily="18" charset="0"/>
                        <a:ea typeface="MS Mincho" panose="02020609040205080304" pitchFamily="49" charset="-128"/>
                      </a:endParaRPr>
                    </a:p>
                  </a:txBody>
                  <a:tcPr marL="83712" marR="83712" marT="0" marB="0"/>
                </a:tc>
                <a:tc hMerge="1">
                  <a:txBody>
                    <a:bodyPr/>
                    <a:lstStyle/>
                    <a:p>
                      <a:endParaRPr lang="en-US"/>
                    </a:p>
                  </a:txBody>
                  <a:tcPr/>
                </a:tc>
                <a:extLst>
                  <a:ext uri="{0D108BD9-81ED-4DB2-BD59-A6C34878D82A}">
                    <a16:rowId xmlns:a16="http://schemas.microsoft.com/office/drawing/2014/main" val="2881523045"/>
                  </a:ext>
                </a:extLst>
              </a:tr>
              <a:tr h="2517791">
                <a:tc>
                  <a:txBody>
                    <a:bodyPr/>
                    <a:lstStyle/>
                    <a:p>
                      <a:pPr fontAlgn="base"/>
                      <a:r>
                        <a:rPr lang="en-GB" sz="2400" dirty="0">
                          <a:effectLst/>
                        </a:rPr>
                        <a:t>Asking for permission</a:t>
                      </a:r>
                    </a:p>
                    <a:p>
                      <a:pPr fontAlgn="base"/>
                      <a:r>
                        <a:rPr lang="en-GB" sz="2400" dirty="0">
                          <a:effectLst/>
                        </a:rPr>
                        <a:t>I was wondering whether it would be possible to + bare inf.</a:t>
                      </a:r>
                    </a:p>
                    <a:p>
                      <a:pPr fontAlgn="base"/>
                      <a:r>
                        <a:rPr lang="en-GB" sz="2400" dirty="0">
                          <a:effectLst/>
                        </a:rPr>
                        <a:t>Is there any possibility that I could + bare inf. Would it be alright if I + bare inf.</a:t>
                      </a:r>
                    </a:p>
                    <a:p>
                      <a:pPr fontAlgn="base"/>
                      <a:r>
                        <a:rPr lang="en-GB" sz="2400" dirty="0">
                          <a:effectLst/>
                        </a:rPr>
                        <a:t>I think I am entitled to + noun</a:t>
                      </a:r>
                      <a:endParaRPr lang="en-GB" sz="2400" dirty="0">
                        <a:effectLst/>
                        <a:latin typeface="Cambria" panose="02040503050406030204" pitchFamily="18" charset="0"/>
                        <a:ea typeface="MS Mincho" panose="02020609040205080304" pitchFamily="49" charset="-128"/>
                      </a:endParaRPr>
                    </a:p>
                  </a:txBody>
                  <a:tcPr marL="83712" marR="83712" marT="0" marB="0"/>
                </a:tc>
                <a:tc>
                  <a:txBody>
                    <a:bodyPr/>
                    <a:lstStyle/>
                    <a:p>
                      <a:pPr fontAlgn="base"/>
                      <a:r>
                        <a:rPr lang="en-GB" sz="2400" dirty="0">
                          <a:effectLst/>
                        </a:rPr>
                        <a:t>Responding to requests for permission</a:t>
                      </a:r>
                    </a:p>
                    <a:p>
                      <a:pPr fontAlgn="base"/>
                      <a:r>
                        <a:rPr lang="en-GB" sz="2400" dirty="0">
                          <a:effectLst/>
                        </a:rPr>
                        <a:t>Have you thought of … + </a:t>
                      </a:r>
                      <a:r>
                        <a:rPr lang="en-GB" sz="2400" dirty="0" err="1">
                          <a:effectLst/>
                        </a:rPr>
                        <a:t>ing</a:t>
                      </a:r>
                      <a:endParaRPr lang="en-GB" sz="2400" dirty="0">
                        <a:effectLst/>
                      </a:endParaRPr>
                    </a:p>
                    <a:p>
                      <a:pPr fontAlgn="base"/>
                      <a:r>
                        <a:rPr lang="en-GB" sz="2400" dirty="0">
                          <a:effectLst/>
                        </a:rPr>
                        <a:t>That’s find but you’ll have to … (take it as a day’s unpaid leave / let XXX know that …)</a:t>
                      </a:r>
                    </a:p>
                    <a:p>
                      <a:pPr fontAlgn="base"/>
                      <a:r>
                        <a:rPr lang="en-GB" sz="2400" dirty="0">
                          <a:effectLst/>
                        </a:rPr>
                        <a:t>I’m sorry but that’s not possible because …</a:t>
                      </a:r>
                      <a:endParaRPr lang="en-GB" sz="2400" dirty="0">
                        <a:effectLst/>
                        <a:latin typeface="Cambria" panose="02040503050406030204" pitchFamily="18" charset="0"/>
                        <a:ea typeface="MS Mincho" panose="02020609040205080304" pitchFamily="49" charset="-128"/>
                      </a:endParaRPr>
                    </a:p>
                  </a:txBody>
                  <a:tcPr marL="83712" marR="83712" marT="0" marB="0"/>
                </a:tc>
                <a:extLst>
                  <a:ext uri="{0D108BD9-81ED-4DB2-BD59-A6C34878D82A}">
                    <a16:rowId xmlns:a16="http://schemas.microsoft.com/office/drawing/2014/main" val="2584371095"/>
                  </a:ext>
                </a:extLst>
              </a:tr>
            </a:tbl>
          </a:graphicData>
        </a:graphic>
      </p:graphicFrame>
    </p:spTree>
    <p:extLst>
      <p:ext uri="{BB962C8B-B14F-4D97-AF65-F5344CB8AC3E}">
        <p14:creationId xmlns:p14="http://schemas.microsoft.com/office/powerpoint/2010/main" val="300368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3"/>
        <p:cNvGrpSpPr/>
        <p:nvPr/>
      </p:nvGrpSpPr>
      <p:grpSpPr>
        <a:xfrm>
          <a:off x="0" y="0"/>
          <a:ext cx="0" cy="0"/>
          <a:chOff x="0" y="0"/>
          <a:chExt cx="0" cy="0"/>
        </a:xfrm>
      </p:grpSpPr>
      <p:sp>
        <p:nvSpPr>
          <p:cNvPr id="201" name="Rectangle 200">
            <a:extLst>
              <a:ext uri="{FF2B5EF4-FFF2-40B4-BE49-F238E27FC236}">
                <a16:creationId xmlns:a16="http://schemas.microsoft.com/office/drawing/2014/main" id="{B8E41B83-C09C-4859-AB94-511A2C0BB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a:extLst>
              <a:ext uri="{FF2B5EF4-FFF2-40B4-BE49-F238E27FC236}">
                <a16:creationId xmlns:a16="http://schemas.microsoft.com/office/drawing/2014/main" id="{39E05C4E-6F76-43EC-9537-2BA7871BBE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094" name="Google Shape;1094;p2"/>
          <p:cNvSpPr txBox="1">
            <a:spLocks noGrp="1"/>
          </p:cNvSpPr>
          <p:nvPr>
            <p:ph type="title"/>
          </p:nvPr>
        </p:nvSpPr>
        <p:spPr>
          <a:xfrm>
            <a:off x="685799" y="764373"/>
            <a:ext cx="3977639" cy="1600200"/>
          </a:xfrm>
          <a:prstGeom prst="rect">
            <a:avLst/>
          </a:prstGeom>
        </p:spPr>
        <p:txBody>
          <a:bodyPr spcFirstLastPara="1" vert="horz" lIns="91440" tIns="45720" rIns="91440" bIns="45720" rtlCol="0" anchor="b" anchorCtr="0">
            <a:normAutofit/>
          </a:bodyPr>
          <a:lstStyle/>
          <a:p>
            <a:pPr marL="0" lvl="0" indent="0" algn="l">
              <a:spcAft>
                <a:spcPts val="0"/>
              </a:spcAft>
              <a:buClr>
                <a:srgbClr val="0432FF"/>
              </a:buClr>
              <a:buSzPts val="4400"/>
            </a:pPr>
            <a:r>
              <a:rPr lang="en-US" sz="3200"/>
              <a:t>Reflection</a:t>
            </a:r>
          </a:p>
        </p:txBody>
      </p:sp>
      <p:sp>
        <p:nvSpPr>
          <p:cNvPr id="8" name="TextBox 7">
            <a:extLst>
              <a:ext uri="{FF2B5EF4-FFF2-40B4-BE49-F238E27FC236}">
                <a16:creationId xmlns:a16="http://schemas.microsoft.com/office/drawing/2014/main" id="{6857D6B9-B2C1-5345-BE27-7564CC0A5552}"/>
              </a:ext>
            </a:extLst>
          </p:cNvPr>
          <p:cNvSpPr txBox="1"/>
          <p:nvPr/>
        </p:nvSpPr>
        <p:spPr>
          <a:xfrm>
            <a:off x="685800" y="2364573"/>
            <a:ext cx="3977639" cy="3854112"/>
          </a:xfrm>
          <a:prstGeom prst="rect">
            <a:avLst/>
          </a:prstGeom>
        </p:spPr>
        <p:txBody>
          <a:bodyPr vert="horz" lIns="91440" tIns="45720" rIns="91440" bIns="45720" rtlCol="0">
            <a:normAutofit/>
          </a:bodyPr>
          <a:lstStyle/>
          <a:p>
            <a:pPr indent="-228600" defTabSz="914400" fontAlgn="base">
              <a:lnSpc>
                <a:spcPct val="90000"/>
              </a:lnSpc>
              <a:buFont typeface="Arial" panose="020B0604020202020204" pitchFamily="34" charset="0"/>
              <a:buChar char="•"/>
            </a:pPr>
            <a:r>
              <a:rPr lang="en-US" sz="1600"/>
              <a:t>How much do you know about the rights workers have in the place where you live now? </a:t>
            </a:r>
          </a:p>
          <a:p>
            <a:pPr indent="-228600" defTabSz="914400" fontAlgn="base">
              <a:lnSpc>
                <a:spcPct val="90000"/>
              </a:lnSpc>
              <a:buFont typeface="Arial" panose="020B0604020202020204" pitchFamily="34" charset="0"/>
              <a:buChar char="•"/>
            </a:pPr>
            <a:r>
              <a:rPr lang="en-US" sz="1600"/>
              <a:t>What is the minimum wage? What is the average paid holiday employees can expect? How long do new parents get after the birth of a new baby?</a:t>
            </a:r>
          </a:p>
          <a:p>
            <a:pPr indent="-228600" defTabSz="914400" fontAlgn="base">
              <a:lnSpc>
                <a:spcPct val="90000"/>
              </a:lnSpc>
              <a:buFont typeface="Arial" panose="020B0604020202020204" pitchFamily="34" charset="0"/>
              <a:buChar char="•"/>
            </a:pPr>
            <a:r>
              <a:rPr lang="en-US" sz="1600"/>
              <a:t>Why is it important to know about employer’s and employee’s rights and responsibilities? </a:t>
            </a:r>
          </a:p>
          <a:p>
            <a:pPr indent="-228600" defTabSz="914400" fontAlgn="base">
              <a:lnSpc>
                <a:spcPct val="90000"/>
              </a:lnSpc>
              <a:buFont typeface="Arial" panose="020B0604020202020204" pitchFamily="34" charset="0"/>
              <a:buChar char="•"/>
            </a:pPr>
            <a:r>
              <a:rPr lang="en-US" sz="1600"/>
              <a:t>Why do you think rights and responsibilities are different in different places around the World? </a:t>
            </a:r>
          </a:p>
          <a:p>
            <a:pPr indent="-228600" defTabSz="914400">
              <a:lnSpc>
                <a:spcPct val="90000"/>
              </a:lnSpc>
              <a:spcBef>
                <a:spcPts val="1000"/>
              </a:spcBef>
              <a:buClr>
                <a:schemeClr val="accent1"/>
              </a:buClr>
              <a:buSzPct val="80000"/>
              <a:buFont typeface="Arial" panose="020B0604020202020204" pitchFamily="34" charset="0"/>
              <a:buChar char="•"/>
            </a:pPr>
            <a:endParaRPr lang="en-US" sz="1600"/>
          </a:p>
        </p:txBody>
      </p:sp>
      <p:pic>
        <p:nvPicPr>
          <p:cNvPr id="3076" name="Picture 4" descr="Work, Worker, Time, Office, Late, Pressure, Employee">
            <a:extLst>
              <a:ext uri="{FF2B5EF4-FFF2-40B4-BE49-F238E27FC236}">
                <a16:creationId xmlns:a16="http://schemas.microsoft.com/office/drawing/2014/main" id="{15BFE0C5-F02D-8140-AC20-888D77B271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970" r="2" b="7269"/>
          <a:stretch/>
        </p:blipFill>
        <p:spPr bwMode="auto">
          <a:xfrm>
            <a:off x="4972699" y="746126"/>
            <a:ext cx="6533501" cy="547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73304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{F889CA3E-86F2-4243-A1FF-62D515BE8873}tf10001079</Template>
  <TotalTime>6606</TotalTime>
  <Words>820</Words>
  <Application>Microsoft Macintosh PowerPoint</Application>
  <PresentationFormat>Widescreen</PresentationFormat>
  <Paragraphs>52</Paragraphs>
  <Slides>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Impact</vt:lpstr>
      <vt:lpstr>Century Gothic</vt:lpstr>
      <vt:lpstr>Cambria</vt:lpstr>
      <vt:lpstr>Times New Roman</vt:lpstr>
      <vt:lpstr>Calibri</vt:lpstr>
      <vt:lpstr>Arial</vt:lpstr>
      <vt:lpstr>Kristen ITC</vt:lpstr>
      <vt:lpstr>Wingdings</vt:lpstr>
      <vt:lpstr>Vapor Trail</vt:lpstr>
      <vt:lpstr>Work             </vt:lpstr>
      <vt:lpstr>Lesson Objectives</vt:lpstr>
      <vt:lpstr>Rights and responsibilities</vt:lpstr>
      <vt:lpstr>Rights and responsibilities</vt:lpstr>
      <vt:lpstr>The right thing to do</vt:lpstr>
      <vt:lpstr>The right thing to do</vt:lpstr>
      <vt:lpstr>Roleplay</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dc:title>
  <dc:creator>jk569</dc:creator>
  <cp:lastModifiedBy>jk569</cp:lastModifiedBy>
  <cp:revision>32</cp:revision>
  <dcterms:created xsi:type="dcterms:W3CDTF">2021-01-28T16:09:41Z</dcterms:created>
  <dcterms:modified xsi:type="dcterms:W3CDTF">2021-06-29T21:29:11Z</dcterms:modified>
</cp:coreProperties>
</file>