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69" r:id="rId4"/>
    <p:sldId id="271" r:id="rId5"/>
    <p:sldId id="272" r:id="rId6"/>
    <p:sldId id="27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yn snelling" initials="cs" lastIdx="1" clrIdx="0">
    <p:extLst>
      <p:ext uri="{19B8F6BF-5375-455C-9EA6-DF929625EA0E}">
        <p15:presenceInfo xmlns:p15="http://schemas.microsoft.com/office/powerpoint/2012/main" userId="87dbcae0a04ea2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4T11:19:22.293" idx="1">
    <p:pos x="576" y="923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4F54A-CCC2-4651-B574-864CC3ACF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1E085-1BAF-4FBF-87A0-439A8E602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110FF-A600-4821-BD14-9794A5B2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B659E-77BC-49F8-817A-992E0900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D9E9C-0EFC-48FA-A615-5D4EB15D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93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FD76-BC4A-4CA7-9761-53903892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D30F0-D440-4CD9-83FA-AF19C0466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55F45-9208-4C66-94F3-65B02EB9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79DA1-B9B9-4D93-9FA7-279531AF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BE254-163E-4C3A-A9AE-4F8ECD60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8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310A00-5E0D-4325-A234-CB7BC6957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D54E3-832D-4AC3-B11F-A22CED9BB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D7670-7217-4B3C-82C6-A4F16756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07D58-8029-46B9-B348-5DA31926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AB1BD-26EB-463E-B2DB-84442650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26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C125-73C8-4B57-8770-C91ACC61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46BFC-509C-427B-A6C4-A17903749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68531-95F3-4094-8CDA-F0F2F946C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D4C9B-F85D-4127-BDAA-E616D345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B5C72-E105-47B5-A84B-EE84D0AB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47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B0811-EC38-41CE-BC7B-B7A28717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9600F-BBF7-4139-AF2E-5541F8C59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F2856-5584-4D1E-AE5C-4B9BE299A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455EE-3633-4EF8-8B2F-E59D3AB6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7CE32-B1CA-49E2-A1EF-7FBEC884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93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BD39B-CC61-4875-AA7A-2E39078B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DA768-2866-40CA-8156-A8C5657EA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9EA3C-092C-4FF8-9899-0633ED2CB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E28E1-5E86-4081-ADD3-8898F429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02FB2-61EA-4BD1-B93D-49B19F6D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7B694-B30F-4E47-A3EA-66237DBE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62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3FE5B-034C-40FF-B4BD-9CCA2F46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F5981-5225-4E83-8EB9-F1E275FEB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AA813-E956-4D89-9F50-348299C5E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981929-D545-4CBD-A848-539BB5A8A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41ED0F-03A2-4207-8401-2956B6727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704FF-FA37-4D88-A2DC-EBE4D1A6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CF5AD8-6F8B-4F4E-9DFB-FBF662F3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95099A-E7B1-4009-99DC-9A90E50B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27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28B8-F26E-4236-B2C7-FE046C9EB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FA983-37CA-4563-B0E7-22473F493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9AD94-F468-40F5-888D-6E57CC84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35C16F-80B8-49FA-AAA6-61554D83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03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76B87A-56CF-4E58-9B05-DAA148FFF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F2127-3983-4864-9C62-FDD1C3D9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0C45C-88E9-476E-8D02-99DF39DC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81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647A0-35CA-429E-A2EC-72B7F793A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5180D-E84C-4DA8-8A72-1662F3652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D48A7-8933-4524-9498-6AB25576D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E1B4D-7316-4FEA-BC06-10222F26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BF0E4-C846-4368-9760-D3A528B3B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5AF19-85B7-4BF1-84CA-144A36032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1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1ED83-3877-46CB-935F-D4EE23AC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2E9B0-5D56-42DC-B527-2EE087C8E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F3841-6CDA-4E28-80CE-4B18F5783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02D31-9411-464A-862E-1FABEC08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1A9BD-6829-4D0F-877C-461123BB9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0EDE3-5D5A-42A6-9C7B-12021D89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96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AF7F4-1F54-46CF-9158-F85B92100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EAE7D-2417-47FB-BB7B-3F2157DC0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50CE7-C2B4-4B02-BD5E-7E0BCA49E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A25CA-6794-45B7-BB2C-6ABFD2780599}" type="datetimeFigureOut">
              <a:rPr lang="it-IT" smtClean="0"/>
              <a:t>29/06/2021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0C87E-E476-4B78-8E86-0CF760376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EB471-6646-4172-A362-536136476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74BB1-EABC-4A3A-AA2E-E74C969703D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49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8C0E-746C-492A-9EEE-875BDC0492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73453-B23E-4A75-ADB8-FE690F0B8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8888"/>
            <a:ext cx="9144000" cy="2086749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en-GB" sz="40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Problem-solving: </a:t>
            </a:r>
          </a:p>
          <a:p>
            <a:r>
              <a:rPr lang="en-GB" sz="40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up a library and study area</a:t>
            </a:r>
          </a:p>
        </p:txBody>
      </p:sp>
      <p:pic>
        <p:nvPicPr>
          <p:cNvPr id="4" name="Picture 3" descr="/var/folders/m0/g0d2gdqj3g1dby02qbwk7lnr0000gn/T/com.microsoft.Word/Content.MSO/6CB9C466.tmp">
            <a:extLst>
              <a:ext uri="{FF2B5EF4-FFF2-40B4-BE49-F238E27FC236}">
                <a16:creationId xmlns:a16="http://schemas.microsoft.com/office/drawing/2014/main" id="{C4953D76-2C6B-4E17-BFAD-D03557A746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3778" y="1346402"/>
            <a:ext cx="8058701" cy="2302486"/>
          </a:xfrm>
          <a:prstGeom prst="rect">
            <a:avLst/>
          </a:prstGeom>
          <a:noFill/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373538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E587AF-2D9F-49C3-A7A4-17DE07CBEC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6" r="23000" b="5443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30" name="Rectangle 2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C026E7-F7ED-42EE-A891-8ED965B0F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56" y="740539"/>
            <a:ext cx="3438144" cy="626363"/>
          </a:xfrm>
        </p:spPr>
        <p:txBody>
          <a:bodyPr anchor="b">
            <a:normAutofit/>
          </a:bodyPr>
          <a:lstStyle/>
          <a:p>
            <a:r>
              <a:rPr lang="en-GB" sz="2800" b="1" dirty="0"/>
              <a:t>Lesson Outcomes</a:t>
            </a:r>
            <a:endParaRPr lang="it-IT" sz="2800" b="1" dirty="0"/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90473-25F1-4F80-A5E5-BACFA99AF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1628775"/>
            <a:ext cx="6363082" cy="448868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GB" sz="2400" dirty="0">
                <a:effectLst/>
                <a:ea typeface="Calibri" panose="020F0502020204030204" pitchFamily="34" charset="0"/>
              </a:rPr>
              <a:t>By the end of the lesson you will have:  </a:t>
            </a:r>
            <a:endParaRPr lang="en-GB" sz="2400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effectLst/>
                <a:ea typeface="Calibri" panose="020F0502020204030204" pitchFamily="34" charset="0"/>
              </a:rPr>
              <a:t>                                                                                                                    </a:t>
            </a: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read about setting up a public reading and study area for adults and children.</a:t>
            </a:r>
            <a:endParaRPr lang="it-IT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GB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read one person’s experience of setting up a community library.</a:t>
            </a:r>
            <a:endParaRPr lang="it-IT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200" dirty="0">
                <a:effectLst/>
                <a:ea typeface="Calibri" panose="020F0502020204030204" pitchFamily="34" charset="0"/>
              </a:rPr>
              <a:t>discussed how to set up and organise something similar</a:t>
            </a:r>
            <a:r>
              <a:rPr lang="en-GB" dirty="0">
                <a:effectLst/>
                <a:ea typeface="Calibri" panose="020F0502020204030204" pitchFamily="34" charset="0"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7347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library, person, indoor&#10;&#10;Description automatically generated">
            <a:extLst>
              <a:ext uri="{FF2B5EF4-FFF2-40B4-BE49-F238E27FC236}">
                <a16:creationId xmlns:a16="http://schemas.microsoft.com/office/drawing/2014/main" id="{1B45784C-33E6-4582-A2FF-D2027354A3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8" r="-1" b="3073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3B8017-2472-4ABA-A6D7-BC50238F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15" y="629920"/>
            <a:ext cx="4096385" cy="1130301"/>
          </a:xfrm>
        </p:spPr>
        <p:txBody>
          <a:bodyPr anchor="b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</a:b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</a:b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</a:b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                                                   </a:t>
            </a:r>
            <a:b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</a:br>
            <a:r>
              <a:rPr kumimoji="0" lang="it-IT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Reading and Public Libraries</a:t>
            </a:r>
            <a:endParaRPr lang="it-IT" sz="31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D7564-4EB2-4039-B544-076C41DF0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55" y="1849121"/>
            <a:ext cx="5365145" cy="4240962"/>
          </a:xfrm>
        </p:spPr>
        <p:txBody>
          <a:bodyPr anchor="t">
            <a:no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read?  What do you read? What language do you usually read in?</a:t>
            </a: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ever go to a public library? </a:t>
            </a: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can people do at the library?  </a:t>
            </a:r>
            <a:r>
              <a:rPr lang="en-GB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Eg.</a:t>
            </a: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Choose books, audio books  and </a:t>
            </a:r>
            <a:r>
              <a:rPr lang="en-GB" sz="24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Dvd’s</a:t>
            </a:r>
            <a:r>
              <a:rPr lang="en-GB" sz="24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borrow  ….</a:t>
            </a:r>
            <a:r>
              <a:rPr lang="en-GB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endParaRPr lang="en-GB" sz="24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Summarise your suggestions for the teacher.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193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E990-1FDB-4153-B51E-A192307D53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  <a:alpha val="5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Vocabulary</a:t>
            </a:r>
            <a:endParaRPr lang="it-IT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C733E-8490-4EA7-9997-1BC2E1FE30E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set up (a club)  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create or establish (a club).</a:t>
            </a:r>
            <a:endParaRPr lang="it-IT" sz="2400" dirty="0">
              <a:solidFill>
                <a:srgbClr val="7030A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run (the club)  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organise and manage (a club).</a:t>
            </a:r>
            <a:endParaRPr lang="it-IT" sz="2400" dirty="0">
              <a:solidFill>
                <a:srgbClr val="7030A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enrol (enrolled)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join a club, become a member of a club</a:t>
            </a:r>
            <a:endParaRPr lang="it-IT" sz="2400" dirty="0">
              <a:solidFill>
                <a:srgbClr val="7030A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ts val="1300"/>
              </a:lnSpc>
              <a:buNone/>
            </a:pPr>
            <a:endParaRPr lang="it-IT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retire/To be retired = </a:t>
            </a:r>
            <a:r>
              <a:rPr lang="en-GB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finish working because you are old enough to stop.</a:t>
            </a:r>
            <a:endParaRPr lang="it-IT" sz="24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open on alternate days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open one day yes, one day no.</a:t>
            </a:r>
            <a:endParaRPr lang="it-IT" sz="24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suburbs of the city = </a:t>
            </a:r>
            <a:r>
              <a:rPr lang="en-GB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outskirts of the city, not the centre.</a:t>
            </a:r>
            <a:endParaRPr lang="it-IT" sz="24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ts val="1300"/>
              </a:lnSpc>
              <a:buNone/>
            </a:pPr>
            <a:endParaRPr lang="it-IT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aisle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passage between two rows of seats or (in this case) bookshelves.</a:t>
            </a:r>
            <a:endParaRPr lang="it-IT" sz="2400" dirty="0">
              <a:solidFill>
                <a:srgbClr val="00B0F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anose="05050102010706020507" pitchFamily="18" charset="2"/>
              <a:buChar char=""/>
            </a:pP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24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everal</a:t>
            </a:r>
            <a:r>
              <a:rPr lang="en-GB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GB" sz="2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many, but more than two. </a:t>
            </a:r>
          </a:p>
          <a:p>
            <a:pPr marL="342900" lvl="0" indent="-342900">
              <a:lnSpc>
                <a:spcPts val="1300"/>
              </a:lnSpc>
              <a:buFont typeface="Symbol" panose="05050102010706020507" pitchFamily="18" charset="2"/>
              <a:buChar char=""/>
            </a:pPr>
            <a:endParaRPr lang="en-GB" sz="180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3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Give some examples!</a:t>
            </a:r>
            <a:endParaRPr lang="it-IT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8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book, shelf, child&#10;&#10;Description automatically generated">
            <a:extLst>
              <a:ext uri="{FF2B5EF4-FFF2-40B4-BE49-F238E27FC236}">
                <a16:creationId xmlns:a16="http://schemas.microsoft.com/office/drawing/2014/main" id="{7D68D674-5781-4BC0-BE9B-9692CF8A0D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0" r="23585" b="760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6EDA57-8D47-48A2-95C8-04EB007D0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485776"/>
            <a:ext cx="3438144" cy="733424"/>
          </a:xfrm>
        </p:spPr>
        <p:txBody>
          <a:bodyPr anchor="b">
            <a:normAutofit fontScale="90000"/>
          </a:bodyPr>
          <a:lstStyle/>
          <a:p>
            <a:br>
              <a:rPr lang="en-GB" sz="2400" b="1" dirty="0"/>
            </a:br>
            <a:r>
              <a:rPr lang="it-IT" sz="2700" b="1" dirty="0"/>
              <a:t>Setting up a library in </a:t>
            </a:r>
            <a:r>
              <a:rPr lang="it-IT" sz="2700" b="1" dirty="0" err="1"/>
              <a:t>your</a:t>
            </a:r>
            <a:r>
              <a:rPr lang="it-IT" sz="2700" b="1"/>
              <a:t> community:</a:t>
            </a:r>
            <a:endParaRPr lang="it-IT" sz="27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2E9CA-7543-490C-BB46-8A04064C5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15" y="1219200"/>
            <a:ext cx="5109210" cy="5229225"/>
          </a:xfrm>
        </p:spPr>
        <p:txBody>
          <a:bodyPr anchor="t">
            <a:normAutofit/>
          </a:bodyPr>
          <a:lstStyle/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 can help you?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here can you go for advice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 could you share with, if  necessary?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here could you get bookshelves, tables and computers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here can you go for books of every kind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 there other events you could organise that is not just                  book-borrowing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42828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ree, outdoor, graffiti, colorful&#10;&#10;Description automatically generated">
            <a:extLst>
              <a:ext uri="{FF2B5EF4-FFF2-40B4-BE49-F238E27FC236}">
                <a16:creationId xmlns:a16="http://schemas.microsoft.com/office/drawing/2014/main" id="{FE71CC11-4A50-4DBE-BB84-86729B8508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5" b="3285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22B17-A7BD-4BEA-BEA6-96D087446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428750"/>
            <a:ext cx="4204137" cy="102870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Reflection:</a:t>
            </a:r>
            <a:endParaRPr lang="it-IT" sz="3600" b="1" dirty="0"/>
          </a:p>
        </p:txBody>
      </p:sp>
      <p:cxnSp>
        <p:nvCxnSpPr>
          <p:cNvPr id="17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3CBD3-1718-4C9A-AED8-8192593D0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2247900"/>
            <a:ext cx="4593021" cy="4391025"/>
          </a:xfrm>
        </p:spPr>
        <p:txBody>
          <a:bodyPr anchor="ctr"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Do you feel enthusiastic about this project?</a:t>
            </a:r>
            <a:endParaRPr lang="it-IT" sz="2600" b="1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How useful can a library be in helping integration?</a:t>
            </a:r>
            <a:endParaRPr lang="it-IT" sz="2600" b="1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Do you think the idea can work </a:t>
            </a:r>
            <a:r>
              <a:rPr lang="en-GB" sz="2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where </a:t>
            </a:r>
            <a:r>
              <a:rPr lang="en-GB" sz="2600" b="1"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you</a:t>
            </a:r>
            <a:r>
              <a:rPr lang="en-GB" sz="26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 </a:t>
            </a:r>
            <a:r>
              <a:rPr lang="en-GB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are living?</a:t>
            </a:r>
            <a:endParaRPr lang="it-IT" sz="2600" b="1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>
              <a:buFont typeface="Arial" panose="020B0604020202020204" pitchFamily="34" charset="0"/>
              <a:buChar char="▪"/>
            </a:pPr>
            <a:r>
              <a:rPr lang="en-GB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Noto Sans Symbols"/>
              </a:rPr>
              <a:t>What do you think is the next step to start it up?</a:t>
            </a:r>
            <a:endParaRPr lang="it-IT" sz="2600" b="1" dirty="0">
              <a:effectLst/>
              <a:latin typeface="Noto Sans Symbols"/>
              <a:ea typeface="Noto Sans Symbols"/>
              <a:cs typeface="Noto Sans Symbols"/>
            </a:endParaRP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403925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361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Noto Sans Symbols</vt:lpstr>
      <vt:lpstr>Symbol</vt:lpstr>
      <vt:lpstr>Times New Roman</vt:lpstr>
      <vt:lpstr>Office Theme</vt:lpstr>
      <vt:lpstr>PowerPoint Presentation</vt:lpstr>
      <vt:lpstr>Lesson Outcomes</vt:lpstr>
      <vt:lpstr>                                                        Reading and Public Libraries</vt:lpstr>
      <vt:lpstr>Vocabulary</vt:lpstr>
      <vt:lpstr> Setting up a library in your community:</vt:lpstr>
      <vt:lpstr>Reflection: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</dc:creator>
  <cp:lastModifiedBy>carolyn snelling</cp:lastModifiedBy>
  <cp:revision>26</cp:revision>
  <dcterms:created xsi:type="dcterms:W3CDTF">2021-02-26T17:30:03Z</dcterms:created>
  <dcterms:modified xsi:type="dcterms:W3CDTF">2021-06-29T09:35:34Z</dcterms:modified>
</cp:coreProperties>
</file>