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iMMGLdLTXjnyV+iCFptSFroonH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4EEF8BA-334D-42B1-AF81-AFD3ACF74676}">
  <a:tblStyle styleId="{D4EEF8BA-334D-42B1-AF81-AFD3ACF7467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customschemas.google.com/relationships/presentationmetadata" Target="meta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Google Shape;90;p1"/>
            <p:cNvSpPr/>
            <p:nvPr/>
          </p:nvSpPr>
          <p:spPr>
            <a:xfrm>
              <a:off x="-329674" y="1298404"/>
              <a:ext cx="9702800" cy="5573512"/>
            </a:xfrm>
            <a:custGeom>
              <a:rect b="b" l="l" r="r" t="t"/>
              <a:pathLst>
                <a:path extrusionOk="0" h="1169" w="2038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670451" y="2018236"/>
              <a:ext cx="7373938" cy="4848892"/>
            </a:xfrm>
            <a:custGeom>
              <a:rect b="b" l="l" r="r" t="t"/>
              <a:pathLst>
                <a:path extrusionOk="0" h="1017" w="1549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251351" y="1788400"/>
              <a:ext cx="8035925" cy="5083516"/>
            </a:xfrm>
            <a:custGeom>
              <a:rect b="b" l="l" r="r" t="t"/>
              <a:pathLst>
                <a:path extrusionOk="0" h="1066" w="1688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-1061" y="549842"/>
              <a:ext cx="10334625" cy="6322075"/>
            </a:xfrm>
            <a:custGeom>
              <a:rect b="b" l="l" r="r" t="t"/>
              <a:pathLst>
                <a:path extrusionOk="0" h="1326" w="2171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3701" y="6186246"/>
              <a:ext cx="504825" cy="681527"/>
            </a:xfrm>
            <a:custGeom>
              <a:rect b="b" l="l" r="r" t="t"/>
              <a:pathLst>
                <a:path extrusionOk="0" h="143" w="106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-1061" y="-51881"/>
              <a:ext cx="11091863" cy="6923796"/>
            </a:xfrm>
            <a:custGeom>
              <a:rect b="b" l="l" r="r" t="t"/>
              <a:pathLst>
                <a:path extrusionOk="0" h="1452" w="233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5426601" y="5579"/>
              <a:ext cx="5788025" cy="6847184"/>
            </a:xfrm>
            <a:custGeom>
              <a:rect b="b" l="l" r="r" t="t"/>
              <a:pathLst>
                <a:path extrusionOk="0" h="1436" w="121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-1061" y="5579"/>
              <a:ext cx="1057275" cy="614491"/>
            </a:xfrm>
            <a:custGeom>
              <a:rect b="b" l="l" r="r" t="t"/>
              <a:pathLst>
                <a:path extrusionOk="0" h="129" w="222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5821889" y="5579"/>
              <a:ext cx="5588000" cy="6866337"/>
            </a:xfrm>
            <a:custGeom>
              <a:rect b="b" l="l" r="r" t="t"/>
              <a:pathLst>
                <a:path extrusionOk="0" h="1440" w="1174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3701" y="790"/>
              <a:ext cx="595313" cy="352734"/>
            </a:xfrm>
            <a:custGeom>
              <a:rect b="b" l="l" r="r" t="t"/>
              <a:pathLst>
                <a:path extrusionOk="0" h="74" w="125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6012389" y="5579"/>
              <a:ext cx="5497513" cy="6866337"/>
            </a:xfrm>
            <a:custGeom>
              <a:rect b="b" l="l" r="r" t="t"/>
              <a:pathLst>
                <a:path extrusionOk="0" h="1440" w="1155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-1061" y="5579"/>
              <a:ext cx="357188" cy="213875"/>
            </a:xfrm>
            <a:custGeom>
              <a:rect b="b" l="l" r="r" t="t"/>
              <a:pathLst>
                <a:path extrusionOk="0" h="45" w="7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6210826" y="790"/>
              <a:ext cx="5522913" cy="6871126"/>
            </a:xfrm>
            <a:custGeom>
              <a:rect b="b" l="l" r="r" t="t"/>
              <a:pathLst>
                <a:path extrusionOk="0" h="1441" w="116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463239" y="5579"/>
              <a:ext cx="5413375" cy="6866337"/>
            </a:xfrm>
            <a:custGeom>
              <a:rect b="b" l="l" r="r" t="t"/>
              <a:pathLst>
                <a:path extrusionOk="0" h="1440" w="1137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6877576" y="5579"/>
              <a:ext cx="5037138" cy="6861550"/>
            </a:xfrm>
            <a:custGeom>
              <a:rect b="b" l="l" r="r" t="t"/>
              <a:pathLst>
                <a:path extrusionOk="0" h="1439" w="1058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8768289" y="5579"/>
              <a:ext cx="3417888" cy="2742066"/>
            </a:xfrm>
            <a:custGeom>
              <a:rect b="b" l="l" r="r" t="t"/>
              <a:pathLst>
                <a:path extrusionOk="0" h="575" w="718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9235014" y="10367"/>
              <a:ext cx="2951163" cy="2555325"/>
            </a:xfrm>
            <a:custGeom>
              <a:rect b="b" l="l" r="r" t="t"/>
              <a:pathLst>
                <a:path extrusionOk="0" h="536" w="62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10020826" y="5579"/>
              <a:ext cx="2165350" cy="1358265"/>
            </a:xfrm>
            <a:custGeom>
              <a:rect b="b" l="l" r="r" t="t"/>
              <a:pathLst>
                <a:path extrusionOk="0" h="285" w="45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11290826" y="5579"/>
              <a:ext cx="895350" cy="534687"/>
            </a:xfrm>
            <a:custGeom>
              <a:rect b="b" l="l" r="r" t="t"/>
              <a:pathLst>
                <a:path extrusionOk="0" h="112" w="188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1"/>
          <p:cNvGrpSpPr/>
          <p:nvPr/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10" name="Google Shape;110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2" name="Google Shape;112;p1"/>
          <p:cNvSpPr txBox="1"/>
          <p:nvPr>
            <p:ph type="ctrTitle"/>
          </p:nvPr>
        </p:nvSpPr>
        <p:spPr>
          <a:xfrm>
            <a:off x="1759236" y="3980237"/>
            <a:ext cx="8672295" cy="727748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b="1" lang="en-US" sz="3959">
                <a:solidFill>
                  <a:schemeClr val="lt1"/>
                </a:solidFill>
              </a:rPr>
              <a:t>Health and W</a:t>
            </a:r>
            <a:r>
              <a:rPr b="1" lang="en-US" sz="3959">
                <a:solidFill>
                  <a:schemeClr val="lt1"/>
                </a:solidFill>
              </a:rPr>
              <a:t>ellbeing</a:t>
            </a:r>
            <a:r>
              <a:rPr b="1" lang="en-US" sz="3959">
                <a:solidFill>
                  <a:schemeClr val="lt1"/>
                </a:solidFill>
              </a:rPr>
              <a:t>		       		   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13" name="Google Shape;113;p1"/>
          <p:cNvSpPr txBox="1"/>
          <p:nvPr>
            <p:ph idx="1" type="subTitle"/>
          </p:nvPr>
        </p:nvSpPr>
        <p:spPr>
          <a:xfrm>
            <a:off x="1759238" y="4707985"/>
            <a:ext cx="8664270" cy="727747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b="1" lang="en-US" sz="4000">
                <a:solidFill>
                  <a:schemeClr val="lt1"/>
                </a:solidFill>
              </a:rPr>
              <a:t>Eating Trends</a:t>
            </a:r>
            <a:endParaRPr b="1" sz="4000">
              <a:solidFill>
                <a:schemeClr val="lt1"/>
              </a:solidFill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>
                <a:alpha val="2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/var/folders/m0/g0d2gdqj3g1dby02qbwk7lnr0000gn/T/com.microsoft.Word/Content.MSO/6CB9C466.tmp" id="115" name="Google Shape;11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3778" y="1346402"/>
            <a:ext cx="8058701" cy="2302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 txBox="1"/>
          <p:nvPr>
            <p:ph type="title"/>
          </p:nvPr>
        </p:nvSpPr>
        <p:spPr>
          <a:xfrm>
            <a:off x="572493" y="238539"/>
            <a:ext cx="11018520" cy="143441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4400"/>
              <a:buFont typeface="Calibri"/>
              <a:buNone/>
            </a:pPr>
            <a:r>
              <a:rPr lang="en-US" sz="5400"/>
              <a:t>Lesson Objectives</a:t>
            </a: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572493" y="1681544"/>
            <a:ext cx="10972800" cy="18288"/>
          </a:xfrm>
          <a:custGeom>
            <a:rect b="b" l="l" r="r" t="t"/>
            <a:pathLst>
              <a:path extrusionOk="0" fill="none" h="18288" w="1097280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extrusionOk="0" h="18288" w="1097280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4901"/>
            </a:schemeClr>
          </a:solidFill>
          <a:ln cap="rnd" cmpd="sng" w="44450">
            <a:solidFill>
              <a:schemeClr val="accent2">
                <a:alpha val="7490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olorful Doodle, Soda, Cartoon, Set" id="123" name="Google Shape;123;p2"/>
          <p:cNvPicPr preferRelativeResize="0"/>
          <p:nvPr/>
        </p:nvPicPr>
        <p:blipFill rotWithShape="1">
          <a:blip r:embed="rId3">
            <a:alphaModFix/>
          </a:blip>
          <a:srcRect b="4" l="9688" r="8743" t="0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4" name="Google Shape;124;p2"/>
          <p:cNvGrpSpPr/>
          <p:nvPr/>
        </p:nvGrpSpPr>
        <p:grpSpPr>
          <a:xfrm>
            <a:off x="1870621" y="2072254"/>
            <a:ext cx="4117295" cy="4117295"/>
            <a:chOff x="1298128" y="938"/>
            <a:chExt cx="4117295" cy="4117295"/>
          </a:xfrm>
        </p:grpSpPr>
        <p:sp>
          <p:nvSpPr>
            <p:cNvPr id="125" name="Google Shape;125;p2"/>
            <p:cNvSpPr/>
            <p:nvPr/>
          </p:nvSpPr>
          <p:spPr>
            <a:xfrm>
              <a:off x="1298128" y="938"/>
              <a:ext cx="4117295" cy="41172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"/>
            <p:cNvSpPr txBox="1"/>
            <p:nvPr/>
          </p:nvSpPr>
          <p:spPr>
            <a:xfrm>
              <a:off x="1298128" y="938"/>
              <a:ext cx="4117295" cy="41172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450" lIns="44450" spcFirstLastPara="1" rIns="44450" wrap="square" tIns="444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00"/>
                <a:buFont typeface="Arial"/>
                <a:buNone/>
              </a:pPr>
              <a:r>
                <a:rPr b="1" i="0" lang="en-US" sz="35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By the end of the lesson, you will have</a:t>
              </a:r>
              <a:r>
                <a:rPr b="0" i="0" lang="en-US" sz="35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b="0" i="0" sz="3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1225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Char char="•"/>
              </a:pPr>
              <a:r>
                <a:rPr b="0" i="0" lang="en-US" sz="27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found out about and discussed your classmates’ food preferences</a:t>
              </a:r>
              <a:endParaRPr b="1" i="0" sz="2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Char char="•"/>
              </a:pPr>
              <a:r>
                <a:rPr b="0" i="0" lang="en-US" sz="27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listened to people explaining why they are vegetarian or vegan</a:t>
              </a:r>
              <a:endParaRPr b="0" i="0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/>
          <p:nvPr/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9"/>
          <p:cNvSpPr txBox="1"/>
          <p:nvPr>
            <p:ph type="title"/>
          </p:nvPr>
        </p:nvSpPr>
        <p:spPr>
          <a:xfrm>
            <a:off x="838200" y="36576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Put the words in the box in the gaps to finish the sentences.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3" name="Google Shape;133;p29"/>
          <p:cNvSpPr txBox="1"/>
          <p:nvPr/>
        </p:nvSpPr>
        <p:spPr>
          <a:xfrm>
            <a:off x="1445741" y="3312508"/>
            <a:ext cx="171179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9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9"/>
          <p:cNvSpPr/>
          <p:nvPr/>
        </p:nvSpPr>
        <p:spPr>
          <a:xfrm>
            <a:off x="0" y="34925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6" name="Google Shape;136;p29"/>
          <p:cNvGraphicFramePr/>
          <p:nvPr/>
        </p:nvGraphicFramePr>
        <p:xfrm>
          <a:off x="2713037" y="201316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{D4EEF8BA-334D-42B1-AF81-AFD3ACF74676}</a:tableStyleId>
              </a:tblPr>
              <a:tblGrid>
                <a:gridCol w="6373825"/>
              </a:tblGrid>
              <a:tr h="413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processed     organic     fussy      on the go     vegetarian     vegan     ready meal</a:t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sp>
        <p:nvSpPr>
          <p:cNvPr id="137" name="Google Shape;137;p29"/>
          <p:cNvSpPr txBox="1"/>
          <p:nvPr/>
        </p:nvSpPr>
        <p:spPr>
          <a:xfrm>
            <a:off x="0" y="2528870"/>
            <a:ext cx="12192000" cy="61555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 little brother always eats the same food and won’t try anything new or different. He’s a very __________ eater.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When we are feeling lazy, we just heat up a _______________ instead of cooking something.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 startAt="3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_________________ doesn’t eat meat or fish but will eat dairy products such as cheese and milk.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_____________ will only eat plant-based food. 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 startAt="4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farmer who lives close to us only produces ___________ food. He never uses chemicals on the fruit and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vegetables he grows.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 startAt="5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 food has chemicals to improve the flavour. The food also lasts longer than fresh food because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the chemicals.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I’m really busy and generally don’t have time to stop, sit down and eat. I often just eat _______________ whilst I am working or going somewhere. 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/>
          <p:nvPr/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rgbClr val="4F81BD">
                  <a:alpha val="81960"/>
                </a:srgbClr>
              </a:gs>
              <a:gs pos="25000">
                <a:srgbClr val="4F81BD">
                  <a:alpha val="60000"/>
                </a:srgbClr>
              </a:gs>
              <a:gs pos="94000">
                <a:srgbClr val="17365D"/>
              </a:gs>
              <a:gs pos="100000">
                <a:srgbClr val="17365D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0"/>
          <p:cNvSpPr txBox="1"/>
          <p:nvPr>
            <p:ph type="title"/>
          </p:nvPr>
        </p:nvSpPr>
        <p:spPr>
          <a:xfrm>
            <a:off x="6094105" y="802955"/>
            <a:ext cx="4977976" cy="14540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solidFill>
                  <a:srgbClr val="941100"/>
                </a:solidFill>
              </a:rPr>
              <a:t>Being vegetarian or vegan</a:t>
            </a:r>
            <a:endParaRPr/>
          </a:p>
        </p:txBody>
      </p:sp>
      <p:sp>
        <p:nvSpPr>
          <p:cNvPr id="145" name="Google Shape;145;p30"/>
          <p:cNvSpPr/>
          <p:nvPr/>
        </p:nvSpPr>
        <p:spPr>
          <a:xfrm>
            <a:off x="0" y="738619"/>
            <a:ext cx="5000438" cy="5400962"/>
          </a:xfrm>
          <a:custGeom>
            <a:rect b="b" l="l" r="r" t="t"/>
            <a:pathLst>
              <a:path extrusionOk="0" h="5400962" w="5000438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ell Pepper, Broccoli, Brussels Sprouts" id="146" name="Google Shape;146;p30"/>
          <p:cNvPicPr preferRelativeResize="0"/>
          <p:nvPr/>
        </p:nvPicPr>
        <p:blipFill rotWithShape="1">
          <a:blip r:embed="rId4">
            <a:alphaModFix/>
          </a:blip>
          <a:srcRect b="2" l="17262" r="12515" t="0"/>
          <a:stretch/>
        </p:blipFill>
        <p:spPr>
          <a:xfrm>
            <a:off x="20" y="907231"/>
            <a:ext cx="4838021" cy="5063738"/>
          </a:xfrm>
          <a:custGeom>
            <a:rect b="b" l="l" r="r" t="t"/>
            <a:pathLst>
              <a:path extrusionOk="0" h="5063738" w="4838041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47" name="Google Shape;147;p30"/>
          <p:cNvSpPr txBox="1"/>
          <p:nvPr>
            <p:ph idx="1" type="body"/>
          </p:nvPr>
        </p:nvSpPr>
        <p:spPr>
          <a:xfrm>
            <a:off x="6090574" y="2421682"/>
            <a:ext cx="4977578" cy="36392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solidFill>
                  <a:srgbClr val="000000"/>
                </a:solidFill>
              </a:rPr>
              <a:t>Why do people decide to be vegetarian or vegan?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solidFill>
                  <a:srgbClr val="000000"/>
                </a:solidFill>
              </a:rPr>
              <a:t>Listen to the 5 speakers saying why they are vegetarian or vegan. Do they mention any of your ideas?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solidFill>
                  <a:srgbClr val="009051"/>
                </a:solidFill>
              </a:rPr>
              <a:t>True or False?</a:t>
            </a:r>
            <a:endParaRPr>
              <a:solidFill>
                <a:srgbClr val="009051"/>
              </a:solidFill>
            </a:endParaRPr>
          </a:p>
        </p:txBody>
      </p:sp>
      <p:sp>
        <p:nvSpPr>
          <p:cNvPr id="153" name="Google Shape;153;p31"/>
          <p:cNvSpPr txBox="1"/>
          <p:nvPr>
            <p:ph idx="1" type="body"/>
          </p:nvPr>
        </p:nvSpPr>
        <p:spPr>
          <a:xfrm>
            <a:off x="609600" y="1166018"/>
            <a:ext cx="10972800" cy="5177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1. Speaker 1 thinks her hair and skin have improved since becoming a vegetarian. </a:t>
            </a:r>
            <a:endParaRPr b="1" sz="2400"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2. She thinks it’s easy to be vegetarian because she does most of the cooking at home.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3. Speaker 2 decided to become vegan after reading posts and watching videos on social media.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4. Before he became vegan, he had no idea what to eat.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5. He misses eating meat.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6. Speaker 3 became a vegetarian because a lot of her friends were writing about it on Instagram.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7. She takes vitamins every day because her diet is quite unhealthy.  </a:t>
            </a:r>
            <a:endParaRPr b="1" sz="2400"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8. Speaker 4 has been vegetarian for most of his life. </a:t>
            </a:r>
            <a:endParaRPr b="1" sz="2400"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9. Speaker 5 became vegan because she was very unhappy with the way animals are treated to produce food. </a:t>
            </a:r>
            <a:endParaRPr b="1" sz="2400"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81081"/>
              <a:buNone/>
            </a:pPr>
            <a:r>
              <a:rPr lang="en-US" sz="2400"/>
              <a:t>10. She feels very tired on a vegan diet so now includes eggs to increase her protein levels.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6081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081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0810"/>
              <a:buNone/>
            </a:pPr>
            <a:r>
              <a:t/>
            </a:r>
            <a:endParaRPr/>
          </a:p>
        </p:txBody>
      </p:sp>
      <p:pic>
        <p:nvPicPr>
          <p:cNvPr descr="Nuts, Peanuts, Cashews, Plate Of Nuts" id="154" name="Google Shape;154;p31"/>
          <p:cNvPicPr preferRelativeResize="0"/>
          <p:nvPr/>
        </p:nvPicPr>
        <p:blipFill rotWithShape="1">
          <a:blip r:embed="rId3">
            <a:alphaModFix amt="28000"/>
          </a:blip>
          <a:srcRect b="0" l="0" r="0" t="0"/>
          <a:stretch/>
        </p:blipFill>
        <p:spPr>
          <a:xfrm>
            <a:off x="0" y="274638"/>
            <a:ext cx="12192000" cy="5688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egetables, Garden, Harvest, Organic" id="159" name="Google Shape;159;p32"/>
          <p:cNvPicPr preferRelativeResize="0"/>
          <p:nvPr/>
        </p:nvPicPr>
        <p:blipFill rotWithShape="1">
          <a:blip r:embed="rId3">
            <a:alphaModFix/>
          </a:blip>
          <a:srcRect b="2508" l="0" r="0" t="13222"/>
          <a:stretch/>
        </p:blipFill>
        <p:spPr>
          <a:xfrm>
            <a:off x="-1" y="10"/>
            <a:ext cx="1219200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2"/>
          <p:cNvSpPr/>
          <p:nvPr/>
        </p:nvSpPr>
        <p:spPr>
          <a:xfrm flipH="1">
            <a:off x="0" y="998175"/>
            <a:ext cx="6017172" cy="5859825"/>
          </a:xfrm>
          <a:custGeom>
            <a:rect b="b" l="l" r="r" t="t"/>
            <a:pathLst>
              <a:path extrusionOk="0" h="1298" w="1333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2"/>
          <p:cNvSpPr txBox="1"/>
          <p:nvPr>
            <p:ph type="title"/>
          </p:nvPr>
        </p:nvSpPr>
        <p:spPr>
          <a:xfrm>
            <a:off x="709448" y="1913950"/>
            <a:ext cx="4204137" cy="13427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4400"/>
              <a:buNone/>
            </a:pPr>
            <a:r>
              <a:rPr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</a:t>
            </a: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2" name="Google Shape;162;p32"/>
          <p:cNvCxnSpPr/>
          <p:nvPr/>
        </p:nvCxnSpPr>
        <p:spPr>
          <a:xfrm>
            <a:off x="2287051" y="3337139"/>
            <a:ext cx="935420" cy="0"/>
          </a:xfrm>
          <a:prstGeom prst="straightConnector1">
            <a:avLst/>
          </a:prstGeom>
          <a:noFill/>
          <a:ln cap="sq" cmpd="sng" w="25400">
            <a:solidFill>
              <a:srgbClr val="262626"/>
            </a:solidFill>
            <a:prstDash val="solid"/>
            <a:bevel/>
            <a:headEnd len="sm" w="sm" type="none"/>
            <a:tailEnd len="sm" w="sm" type="none"/>
          </a:ln>
        </p:spPr>
      </p:cxnSp>
      <p:sp>
        <p:nvSpPr>
          <p:cNvPr id="163" name="Google Shape;163;p32"/>
          <p:cNvSpPr txBox="1"/>
          <p:nvPr/>
        </p:nvSpPr>
        <p:spPr>
          <a:xfrm>
            <a:off x="515005" y="2944949"/>
            <a:ext cx="5580995" cy="3913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you know anyone who is vegan or vegetarian? How easy / difficult was it for them to change what they eat?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you ever thought of becoming vegan or vegetarian? Why? Why not?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Would it be easy to become vegetarian or vegan in your household? Why?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there many vegetarians or vegans in the country where you live now or in other countries you know?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do you think, vegetarianism and veganism are popular in some countries and not others? </a:t>
            </a:r>
            <a:endParaRPr/>
          </a:p>
          <a:p>
            <a:pPr indent="9525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2021-01-28T16:09:41Z</dcterms:created>
  <dc:creator>jk569</dc:creator>
</cp:coreProperties>
</file>