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ermanent Marker" panose="02000000000000000000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8G/Z0sjq4apJCMulH+bB8hCBR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D200D8-4155-4D5B-B494-3D27CA36407F}">
  <a:tblStyle styleId="{86D200D8-4155-4D5B-B494-3D27CA36407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eCell>
    <a:sw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7"/>
  </p:normalViewPr>
  <p:slideViewPr>
    <p:cSldViewPr snapToGrid="0">
      <p:cViewPr varScale="1">
        <p:scale>
          <a:sx n="80" d="100"/>
          <a:sy n="80" d="100"/>
        </p:scale>
        <p:origin x="11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2" name="Google Shape;10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4" name="Google Shape;1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3" name="Google Shape;1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5" name="Google Shape;112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a1ac6fa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9" name="Google Shape;1139;ga1ac6fa1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Here are some possible words you may wish to teach – the slide can be edited to your group.</a:t>
            </a:r>
            <a:endParaRPr/>
          </a:p>
        </p:txBody>
      </p:sp>
      <p:sp>
        <p:nvSpPr>
          <p:cNvPr id="1140" name="Google Shape;1140;ga1ac6fa12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a1ac6fa12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1" name="Google Shape;1151;ga1ac6fa12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2" name="Google Shape;1152;ga1ac6fa12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2" name="Google Shape;116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3" name="Google Shape;116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6" name="Google Shape;117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7" name="Google Shape;117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8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05" name="Google Shape;105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" name="Google Shape;106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" name="Google Shape;107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" name="Google Shape;108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" name="Google Shape;109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" name="Google Shape;110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" name="Google Shape;111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" name="Google Shape;112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" name="Google Shape;113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" name="Google Shape;114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5" name="Google Shape;115;p18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6" name="Google Shape;116;p18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7" name="Google Shape;117;p18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8" name="Google Shape;118;p1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9" name="Google Shape;119;p18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2" name="Google Shape;122;p18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4" name="Google Shape;124;p18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5" name="Google Shape;125;p18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7" name="Google Shape;127;p18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8" name="Google Shape;128;p1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9" name="Google Shape;129;p18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0" name="Google Shape;130;p18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1" name="Google Shape;131;p18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2" name="Google Shape;132;p18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8" name="Google Shape;138;p18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9" name="Google Shape;139;p18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0" name="Google Shape;140;p18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1" name="Google Shape;141;p18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2" name="Google Shape;142;p18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3" name="Google Shape;143;p18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4" name="Google Shape;144;p18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5" name="Google Shape;145;p18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6" name="Google Shape;146;p18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7" name="Google Shape;147;p18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8" name="Google Shape;148;p18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9" name="Google Shape;149;p18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50" name="Google Shape;150;p18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51" name="Google Shape;151;p18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52" name="Google Shape;152;p18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53" name="Google Shape;153;p18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54" name="Google Shape;154;p18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55" name="Google Shape;155;p18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8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8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8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8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8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8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8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8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8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8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8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8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8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8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8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8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8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8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8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8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8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8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8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8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8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8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8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8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8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8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8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8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8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8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8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8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8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8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8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8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8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8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8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8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8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8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8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8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8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8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8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8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8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8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8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8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8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8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8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8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8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8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8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8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8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8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8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53" name="Google Shape;553;p1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6" name="Google Shape;556;p18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60" name="Google Shape;560;p19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1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0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65" name="Google Shape;565;p20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6" name="Google Shape;566;p20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7" name="Google Shape;567;p20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8" name="Google Shape;568;p20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9" name="Google Shape;569;p20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0" name="Google Shape;570;p20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1" name="Google Shape;571;p20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2" name="Google Shape;572;p20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3" name="Google Shape;573;p20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4" name="Google Shape;574;p20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75" name="Google Shape;575;p20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6" name="Google Shape;576;p20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7" name="Google Shape;577;p20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8" name="Google Shape;578;p20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9" name="Google Shape;579;p20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0" name="Google Shape;580;p2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1" name="Google Shape;581;p20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3" name="Google Shape;583;p20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4" name="Google Shape;584;p20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5" name="Google Shape;585;p20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6" name="Google Shape;586;p20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7" name="Google Shape;587;p20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8" name="Google Shape;588;p20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9" name="Google Shape;589;p20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0" name="Google Shape;590;p2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1" name="Google Shape;591;p20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2" name="Google Shape;592;p20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3" name="Google Shape;593;p20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4" name="Google Shape;594;p20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5" name="Google Shape;595;p20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6" name="Google Shape;596;p20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7" name="Google Shape;597;p20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8" name="Google Shape;598;p20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9" name="Google Shape;599;p20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0" name="Google Shape;600;p20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1" name="Google Shape;601;p20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2" name="Google Shape;602;p20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3" name="Google Shape;603;p20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4" name="Google Shape;604;p20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5" name="Google Shape;605;p20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6" name="Google Shape;606;p20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7" name="Google Shape;607;p20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8" name="Google Shape;608;p20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9" name="Google Shape;609;p20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10" name="Google Shape;610;p20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11" name="Google Shape;611;p20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12" name="Google Shape;612;p20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13" name="Google Shape;613;p20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14" name="Google Shape;614;p20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15" name="Google Shape;615;p20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0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0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0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0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0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0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0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0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0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0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0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0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0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0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0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0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0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0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0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0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0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0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0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0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0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0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0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0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0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0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0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0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0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0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0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0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0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0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0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0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0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0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0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0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0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0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0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0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0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0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0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0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0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0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0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0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0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0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0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0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0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0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0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0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0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0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0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0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0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0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0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0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0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0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0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0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0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0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0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0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0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0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0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0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0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0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0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0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0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0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0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0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0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0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0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0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0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0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0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0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0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0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0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0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0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0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0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0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0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0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0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0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0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0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0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0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0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0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0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0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0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0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0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0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0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0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0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0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0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0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0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0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0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0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0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0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0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0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0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0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0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0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0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0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0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0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0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0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0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0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0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0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0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0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0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0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0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0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0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0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0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0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0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0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0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0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0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0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0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0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0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0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0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0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0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0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0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0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0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0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0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0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0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0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0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0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0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0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0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0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0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0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0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0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0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0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0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0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0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0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0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0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0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0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0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0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0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0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0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0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0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0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0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0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0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0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0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0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0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0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0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0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0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0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0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0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0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0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0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0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0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0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0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0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0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0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0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0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0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0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0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0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0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0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20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0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0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0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20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20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2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20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20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20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20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2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20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20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0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3" name="Google Shape;1013;p20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2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0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16" name="Google Shape;1016;p2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20" name="Google Shape;1020;p21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21" name="Google Shape;1021;p21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2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2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body" idx="3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9" name="Google Shape;1029;p22"/>
          <p:cNvSpPr txBox="1">
            <a:spLocks noGrp="1"/>
          </p:cNvSpPr>
          <p:nvPr>
            <p:ph type="body" idx="4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30" name="Google Shape;1030;p22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2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3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2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2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24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2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24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5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25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>
            <a:endParaRPr/>
          </a:p>
        </p:txBody>
      </p:sp>
      <p:sp>
        <p:nvSpPr>
          <p:cNvPr id="1045" name="Google Shape;1045;p25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6" name="Google Shape;1046;p25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2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2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6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1" name="Google Shape;1051;p26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52" name="Google Shape;1052;p26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3" name="Google Shape;1053;p26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1054;p2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26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6" name="Google Shape;1056;p2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27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60" name="Google Shape;1060;p2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2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2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8"/>
          <p:cNvSpPr txBox="1">
            <a:spLocks noGrp="1"/>
          </p:cNvSpPr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5" name="Google Shape;1065;p28"/>
          <p:cNvSpPr txBox="1">
            <a:spLocks noGrp="1"/>
          </p:cNvSpPr>
          <p:nvPr>
            <p:ph type="body" idx="1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66" name="Google Shape;1066;p2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2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2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69" name="Google Shape;1069;p2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11" Type="http://schemas.openxmlformats.org/officeDocument/2006/relationships/image" Target="../media/image2.jpg"/><Relationship Id="rId5" Type="http://schemas.openxmlformats.org/officeDocument/2006/relationships/image" Target="../media/image6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5" name="Google Shape;1075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76" name="Google Shape;1076;p1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096" name="Google Shape;1096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8" name="Google Shape;1098;p1"/>
          <p:cNvSpPr txBox="1"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US" sz="3959" b="1">
                <a:solidFill>
                  <a:schemeClr val="lt1"/>
                </a:solidFill>
              </a:rPr>
              <a:t>Relationships	       		   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099" name="Google Shape;1099;p1"/>
          <p:cNvSpPr txBox="1">
            <a:spLocks noGrp="1"/>
          </p:cNvSpPr>
          <p:nvPr>
            <p:ph type="subTitle" idx="1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b="1">
                <a:solidFill>
                  <a:schemeClr val="lt1"/>
                </a:solidFill>
              </a:rPr>
              <a:t>Family</a:t>
            </a:r>
            <a:endParaRPr sz="4000" b="1">
              <a:solidFill>
                <a:schemeClr val="lt1"/>
              </a:solidFill>
            </a:endParaRPr>
          </a:p>
        </p:txBody>
      </p:sp>
      <p:sp>
        <p:nvSpPr>
          <p:cNvPr id="1100" name="Google Shape;1100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1" name="Google Shape;1101;p1" descr="/var/folders/m0/g0d2gdqj3g1dby02qbwk7lnr0000gn/T/com.microsoft.Word/Content.MSO/6CB9C466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2" name="Google Shape;1202;p33"/>
          <p:cNvPicPr preferRelativeResize="0"/>
          <p:nvPr/>
        </p:nvPicPr>
        <p:blipFill rotWithShape="1">
          <a:blip r:embed="rId3">
            <a:alphaModFix/>
          </a:blip>
          <a:srcRect l="15627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p33"/>
          <p:cNvSpPr/>
          <p:nvPr/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40000"/>
                </a:srgbClr>
              </a:gs>
              <a:gs pos="35000">
                <a:srgbClr val="000000">
                  <a:alpha val="75686"/>
                </a:srgbClr>
              </a:gs>
              <a:gs pos="52999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33"/>
          <p:cNvSpPr txBox="1">
            <a:spLocks noGrp="1"/>
          </p:cNvSpPr>
          <p:nvPr>
            <p:ph type="title"/>
          </p:nvPr>
        </p:nvSpPr>
        <p:spPr>
          <a:xfrm>
            <a:off x="3829050" y="1161288"/>
            <a:ext cx="8004962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 b="1">
                <a:solidFill>
                  <a:srgbClr val="FFFF00"/>
                </a:solidFill>
              </a:rPr>
              <a:t>Reflection</a:t>
            </a:r>
            <a:endParaRPr/>
          </a:p>
        </p:txBody>
      </p:sp>
      <p:sp>
        <p:nvSpPr>
          <p:cNvPr id="1205" name="Google Shape;1205;p33"/>
          <p:cNvSpPr/>
          <p:nvPr/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3"/>
          <p:cNvSpPr/>
          <p:nvPr/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3"/>
          <p:cNvSpPr txBox="1">
            <a:spLocks noGrp="1"/>
          </p:cNvSpPr>
          <p:nvPr>
            <p:ph type="body" idx="1"/>
          </p:nvPr>
        </p:nvSpPr>
        <p:spPr>
          <a:xfrm>
            <a:off x="3443288" y="2718054"/>
            <a:ext cx="8391486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 b="1">
                <a:solidFill>
                  <a:srgbClr val="00B050"/>
                </a:solidFill>
              </a:rPr>
              <a:t>Think about the different families you know. 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800" b="1">
              <a:solidFill>
                <a:srgbClr val="00B050"/>
              </a:solidFill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 b="1">
                <a:solidFill>
                  <a:srgbClr val="00B050"/>
                </a:solidFill>
              </a:rPr>
              <a:t>Discuss what you think of different types of families. Do you think that some families are better than others? Why? Why not?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700" b="1">
                <a:solidFill>
                  <a:srgbClr val="00B050"/>
                </a:solidFill>
              </a:rPr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2"/>
          <p:cNvSpPr txBox="1"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400"/>
              <a:buFont typeface="Calibri"/>
              <a:buNone/>
            </a:pPr>
            <a:r>
              <a:rPr lang="en-US" sz="6800">
                <a:solidFill>
                  <a:schemeClr val="lt1"/>
                </a:solidFill>
              </a:rPr>
              <a:t>Lesson Objectives</a:t>
            </a:r>
            <a:endParaRPr/>
          </a:p>
        </p:txBody>
      </p:sp>
      <p:cxnSp>
        <p:nvCxnSpPr>
          <p:cNvPr id="1108" name="Google Shape;1108;p2"/>
          <p:cNvCxnSpPr/>
          <p:nvPr/>
        </p:nvCxnSpPr>
        <p:spPr>
          <a:xfrm rot="10800000">
            <a:off x="1014141" y="1450655"/>
            <a:ext cx="393203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9" name="Google Shape;1109;p2"/>
          <p:cNvCxnSpPr/>
          <p:nvPr/>
        </p:nvCxnSpPr>
        <p:spPr>
          <a:xfrm rot="10800000">
            <a:off x="1014141" y="5408571"/>
            <a:ext cx="393203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0" name="Google Shape;1110;p2"/>
          <p:cNvSpPr txBox="1">
            <a:spLocks noGrp="1"/>
          </p:cNvSpPr>
          <p:nvPr>
            <p:ph type="body" idx="1"/>
          </p:nvPr>
        </p:nvSpPr>
        <p:spPr>
          <a:xfrm>
            <a:off x="6096000" y="1108061"/>
            <a:ext cx="5008901" cy="457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3200"/>
              <a:buNone/>
            </a:pPr>
            <a:r>
              <a:rPr lang="en-US" sz="2000">
                <a:solidFill>
                  <a:schemeClr val="lt1"/>
                </a:solidFill>
              </a:rPr>
              <a:t>By the end of the lesson you will have: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3200"/>
              <a:buNone/>
            </a:pPr>
            <a:endParaRPr sz="20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000">
                <a:solidFill>
                  <a:schemeClr val="lt1"/>
                </a:solidFill>
              </a:rPr>
              <a:t>looked at words to describe different families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000">
                <a:solidFill>
                  <a:schemeClr val="lt1"/>
                </a:solidFill>
              </a:rPr>
              <a:t>described a family and listened to a description of a family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000">
                <a:solidFill>
                  <a:schemeClr val="lt1"/>
                </a:solidFill>
              </a:rPr>
              <a:t>compared different families 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"/>
          <p:cNvSpPr txBox="1">
            <a:spLocks noGrp="1"/>
          </p:cNvSpPr>
          <p:nvPr>
            <p:ph type="title"/>
          </p:nvPr>
        </p:nvSpPr>
        <p:spPr>
          <a:xfrm>
            <a:off x="7237548" y="707132"/>
            <a:ext cx="30622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400"/>
              <a:buNone/>
            </a:pPr>
            <a:r>
              <a:rPr lang="en-US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  <a:endParaRPr/>
          </a:p>
        </p:txBody>
      </p:sp>
      <p:pic>
        <p:nvPicPr>
          <p:cNvPr id="1117" name="Google Shape;1117;p3" descr="A family posing for a phot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r="-1" b="19969"/>
          <a:stretch/>
        </p:blipFill>
        <p:spPr>
          <a:xfrm>
            <a:off x="356261" y="1585497"/>
            <a:ext cx="3062286" cy="163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3" descr="A group of peopl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1170" r="-2" b="-2"/>
          <a:stretch/>
        </p:blipFill>
        <p:spPr>
          <a:xfrm>
            <a:off x="3627894" y="1083361"/>
            <a:ext cx="3062286" cy="21379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9" name="Google Shape;1119;p3"/>
          <p:cNvCxnSpPr/>
          <p:nvPr/>
        </p:nvCxnSpPr>
        <p:spPr>
          <a:xfrm rot="10800000">
            <a:off x="7237548" y="3209925"/>
            <a:ext cx="4828248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0" name="Google Shape;1120;p3" descr="A group of girls sitting on the grass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l="11700" r="10656" b="2"/>
          <a:stretch/>
        </p:blipFill>
        <p:spPr>
          <a:xfrm>
            <a:off x="403721" y="3432789"/>
            <a:ext cx="3014826" cy="2776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1" name="Google Shape;1121;p3"/>
          <p:cNvCxnSpPr/>
          <p:nvPr/>
        </p:nvCxnSpPr>
        <p:spPr>
          <a:xfrm>
            <a:off x="61874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2" name="Google Shape;1122;p3" descr="A group of people on a motorcycl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 l="27430" r="1531" b="2"/>
          <a:stretch/>
        </p:blipFill>
        <p:spPr>
          <a:xfrm>
            <a:off x="3627894" y="3432790"/>
            <a:ext cx="2561332" cy="2776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29" descr="A group of peopl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r="1" b="23271"/>
          <a:stretch/>
        </p:blipFill>
        <p:spPr>
          <a:xfrm>
            <a:off x="710407" y="891382"/>
            <a:ext cx="2616200" cy="190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29" descr="A group of girls sitting on the grass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t="12882" r="1" b="12898"/>
          <a:stretch/>
        </p:blipFill>
        <p:spPr>
          <a:xfrm>
            <a:off x="710407" y="2936876"/>
            <a:ext cx="2616200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29" descr="A picture containing person, crow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407" y="4612483"/>
            <a:ext cx="2616200" cy="141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29" descr="A person holding a baby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0131" y="1909812"/>
            <a:ext cx="2413000" cy="21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29" descr="A person holding a baby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 t="20626" r="1" b="1"/>
          <a:stretch/>
        </p:blipFill>
        <p:spPr>
          <a:xfrm>
            <a:off x="3501231" y="4238625"/>
            <a:ext cx="2501900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29" descr="A group of people sitting on a rock by a body of water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 l="825" r="1" b="1"/>
          <a:stretch/>
        </p:blipFill>
        <p:spPr>
          <a:xfrm>
            <a:off x="6134100" y="1248569"/>
            <a:ext cx="2705100" cy="15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29" descr="A group of people on a motorcycle&#10;&#10;Description automatically generated with medium confidence"/>
          <p:cNvPicPr preferRelativeResize="0"/>
          <p:nvPr/>
        </p:nvPicPr>
        <p:blipFill rotWithShape="1">
          <a:blip r:embed="rId9">
            <a:alphaModFix/>
          </a:blip>
          <a:srcRect l="27427" r="1523" b="-3"/>
          <a:stretch/>
        </p:blipFill>
        <p:spPr>
          <a:xfrm>
            <a:off x="6177755" y="2973437"/>
            <a:ext cx="27051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29" descr="A picture containing ground, person, outdoor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75748" y="1713260"/>
            <a:ext cx="2155825" cy="23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29" descr="A family posing for a photo&#10;&#10;Description automatically generated with low confidence"/>
          <p:cNvPicPr preferRelativeResize="0"/>
          <p:nvPr/>
        </p:nvPicPr>
        <p:blipFill rotWithShape="1">
          <a:blip r:embed="rId11">
            <a:alphaModFix/>
          </a:blip>
          <a:srcRect b="20693"/>
          <a:stretch/>
        </p:blipFill>
        <p:spPr>
          <a:xfrm>
            <a:off x="9172574" y="4238625"/>
            <a:ext cx="2155826" cy="19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ct val="111111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Family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a1ac6fa129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ga1ac6fa129_0_0"/>
          <p:cNvSpPr txBox="1"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lt1"/>
                </a:solidFill>
              </a:rPr>
              <a:t>Words to describe different families and family members</a:t>
            </a:r>
            <a:endParaRPr/>
          </a:p>
        </p:txBody>
      </p:sp>
      <p:cxnSp>
        <p:nvCxnSpPr>
          <p:cNvPr id="1144" name="Google Shape;1144;ga1ac6fa129_0_0"/>
          <p:cNvCxnSpPr/>
          <p:nvPr/>
        </p:nvCxnSpPr>
        <p:spPr>
          <a:xfrm rot="10800000">
            <a:off x="126210" y="2026340"/>
            <a:ext cx="5220936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5" name="Google Shape;1145;ga1ac6fa129_0_0"/>
          <p:cNvSpPr txBox="1">
            <a:spLocks noGrp="1"/>
          </p:cNvSpPr>
          <p:nvPr>
            <p:ph type="body" idx="1"/>
          </p:nvPr>
        </p:nvSpPr>
        <p:spPr>
          <a:xfrm>
            <a:off x="1392667" y="2398957"/>
            <a:ext cx="9406666" cy="352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i="1">
                <a:solidFill>
                  <a:schemeClr val="lt1"/>
                </a:solidFill>
              </a:rPr>
              <a:t>Extended family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2000" i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000" i="1">
                <a:solidFill>
                  <a:schemeClr val="lt1"/>
                </a:solidFill>
              </a:rPr>
              <a:t>Nuclear family	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2000" i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000" i="1">
                <a:solidFill>
                  <a:schemeClr val="lt1"/>
                </a:solidFill>
              </a:rPr>
              <a:t>Single parent family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2000" i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000" i="1">
                <a:solidFill>
                  <a:schemeClr val="lt1"/>
                </a:solidFill>
              </a:rPr>
              <a:t>Foster family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2000" i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rPr lang="en-US" sz="2000" i="1">
                <a:solidFill>
                  <a:schemeClr val="lt1"/>
                </a:solidFill>
              </a:rPr>
              <a:t>Adopted family </a:t>
            </a:r>
            <a:endParaRPr sz="2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146" name="Google Shape;1146;ga1ac6fa129_0_0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ga1ac6fa129_0_0"/>
          <p:cNvSpPr txBox="1"/>
          <p:nvPr/>
        </p:nvSpPr>
        <p:spPr>
          <a:xfrm>
            <a:off x="5523470" y="2347784"/>
            <a:ext cx="2396810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Half brother/sister</a:t>
            </a:r>
            <a:endParaRPr sz="22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Stepmother/ father</a:t>
            </a:r>
            <a:endParaRPr sz="22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ga1ac6fa129_0_0"/>
          <p:cNvSpPr txBox="1"/>
          <p:nvPr/>
        </p:nvSpPr>
        <p:spPr>
          <a:xfrm>
            <a:off x="9316995" y="2347785"/>
            <a:ext cx="1112107" cy="155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cousins</a:t>
            </a:r>
            <a:endParaRPr sz="2200" b="0" i="1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1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laws</a:t>
            </a:r>
            <a:endParaRPr sz="2200" b="0" i="1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a1ac6fa129_0_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a1ac6fa129_0_6"/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lt1"/>
                </a:solidFill>
              </a:rPr>
              <a:t>Maya’s story</a:t>
            </a:r>
            <a:br>
              <a:rPr lang="en-US" sz="2800">
                <a:solidFill>
                  <a:schemeClr val="lt1"/>
                </a:solidFill>
              </a:rPr>
            </a:br>
            <a:br>
              <a:rPr lang="en-US" sz="2800">
                <a:solidFill>
                  <a:schemeClr val="lt1"/>
                </a:solidFill>
              </a:rPr>
            </a:br>
            <a:r>
              <a:rPr lang="en-US" sz="2800">
                <a:solidFill>
                  <a:schemeClr val="lt1"/>
                </a:solidFill>
              </a:rPr>
              <a:t>2.1 My family old and new</a:t>
            </a:r>
            <a:endParaRPr/>
          </a:p>
        </p:txBody>
      </p:sp>
      <p:cxnSp>
        <p:nvCxnSpPr>
          <p:cNvPr id="1156" name="Google Shape;1156;ga1ac6fa129_0_6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7" name="Google Shape;1157;ga1ac6fa129_0_6"/>
          <p:cNvSpPr txBox="1">
            <a:spLocks noGrp="1"/>
          </p:cNvSpPr>
          <p:nvPr>
            <p:ph type="body" idx="1"/>
          </p:nvPr>
        </p:nvSpPr>
        <p:spPr>
          <a:xfrm>
            <a:off x="1295400" y="2288833"/>
            <a:ext cx="4800600" cy="37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chemeClr val="lt1"/>
                </a:solidFill>
              </a:rPr>
              <a:t>Listen to Maya talk about her family. As you listen tick </a:t>
            </a:r>
            <a:r>
              <a:rPr lang="en-US" sz="2000" b="1" dirty="0">
                <a:solidFill>
                  <a:schemeClr val="lt1"/>
                </a:solidFill>
              </a:rPr>
              <a:t>✓</a:t>
            </a:r>
            <a:r>
              <a:rPr lang="en-US" sz="2000" dirty="0">
                <a:solidFill>
                  <a:schemeClr val="lt1"/>
                </a:solidFill>
              </a:rPr>
              <a:t> the words you hear.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chemeClr val="lt1"/>
                </a:solidFill>
              </a:rPr>
              <a:t>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chemeClr val="lt1"/>
              </a:solidFill>
            </a:endParaRPr>
          </a:p>
        </p:txBody>
      </p:sp>
      <p:cxnSp>
        <p:nvCxnSpPr>
          <p:cNvPr id="1158" name="Google Shape;1158;ga1ac6fa129_0_6"/>
          <p:cNvCxnSpPr/>
          <p:nvPr/>
        </p:nvCxnSpPr>
        <p:spPr>
          <a:xfrm>
            <a:off x="11829053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159" name="Google Shape;1159;ga1ac6fa129_0_6"/>
          <p:cNvGraphicFramePr/>
          <p:nvPr/>
        </p:nvGraphicFramePr>
        <p:xfrm>
          <a:off x="6573801" y="1237080"/>
          <a:ext cx="5152725" cy="4763300"/>
        </p:xfrm>
        <a:graphic>
          <a:graphicData uri="http://schemas.openxmlformats.org/drawingml/2006/table">
            <a:tbl>
              <a:tblPr firstRow="1" firstCol="1" bandRow="1">
                <a:noFill/>
                <a:tableStyleId>{86D200D8-4155-4D5B-B494-3D27CA36407F}</a:tableStyleId>
              </a:tblPr>
              <a:tblGrid>
                <a:gridCol w="147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FFFF00"/>
                          </a:solidFill>
                        </a:rPr>
                        <a:t>A nuclear family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FFFF00"/>
                          </a:solidFill>
                        </a:rPr>
                        <a:t>An extended family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FFFF00"/>
                          </a:solidFill>
                        </a:rPr>
                        <a:t>A foster family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FFFF00"/>
                          </a:solidFill>
                        </a:rPr>
                        <a:t>An adopted family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FFFF00"/>
                          </a:solidFill>
                        </a:rPr>
                        <a:t>An only child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FFFF00"/>
                          </a:solidFill>
                        </a:rPr>
                        <a:t>A twin</a:t>
                      </a:r>
                      <a:endParaRPr sz="1500" b="0" i="0" u="none" strike="noStrike" cap="none">
                        <a:solidFill>
                          <a:srgbClr val="FFF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700" marR="88700" marT="123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/>
                        <a:t> </a:t>
                      </a:r>
                      <a:endParaRPr sz="24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00" marR="88700" marT="123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B050"/>
                          </a:solidFill>
                        </a:rPr>
                        <a:t>Mother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u="none" strike="noStrike" cap="none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B050"/>
                          </a:solidFill>
                        </a:rPr>
                        <a:t>Stepmum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u="none" strike="noStrike" cap="none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u="none" strike="noStrike" cap="none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B050"/>
                          </a:solidFill>
                        </a:rPr>
                        <a:t>Sister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u="none" strike="noStrike" cap="none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B050"/>
                          </a:solidFill>
                        </a:rPr>
                        <a:t>Half-sister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u="none" strike="noStrike" cap="none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u="none" strike="noStrike" cap="none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B050"/>
                          </a:solidFill>
                        </a:rPr>
                        <a:t>Aunt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u="none" strike="noStrike" cap="none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B050"/>
                          </a:solidFill>
                        </a:rPr>
                        <a:t>Single parent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u="none" strike="noStrike" cap="none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B050"/>
                          </a:solidFill>
                        </a:rPr>
                        <a:t>Parent</a:t>
                      </a:r>
                      <a:endParaRPr sz="1500" b="0" i="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700" marR="88700" marT="123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/>
                        <a:t> </a:t>
                      </a:r>
                      <a:endParaRPr sz="24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00" marR="88700" marT="123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FF0000"/>
                          </a:solidFill>
                        </a:rPr>
                        <a:t>Cousins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FF0000"/>
                          </a:solidFill>
                        </a:rPr>
                        <a:t>Father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FF0000"/>
                          </a:solidFill>
                        </a:rPr>
                        <a:t>Uncle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FF0000"/>
                          </a:solidFill>
                        </a:rPr>
                        <a:t>Stepdad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FF0000"/>
                          </a:solidFill>
                        </a:rPr>
                        <a:t>Brother</a:t>
                      </a:r>
                      <a:endParaRPr sz="2400" b="0" i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00" marR="88700" marT="123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/>
                        <a:t> </a:t>
                      </a:r>
                      <a:endParaRPr sz="24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00" marR="88700" marT="123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Relationships - Family.m4a" descr="Relationships - Family.m4a">
            <a:hlinkClick r:id="" action="ppaction://media"/>
            <a:extLst>
              <a:ext uri="{FF2B5EF4-FFF2-40B4-BE49-F238E27FC236}">
                <a16:creationId xmlns:a16="http://schemas.microsoft.com/office/drawing/2014/main" id="{9F1423CC-8BEC-FB47-B3A0-CD289BA9F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8863" y="359851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 txBox="1">
            <a:spLocks noGrp="1"/>
          </p:cNvSpPr>
          <p:nvPr>
            <p:ph type="title"/>
          </p:nvPr>
        </p:nvSpPr>
        <p:spPr>
          <a:xfrm>
            <a:off x="6963788" y="669925"/>
            <a:ext cx="4800600" cy="759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en-US" sz="2800">
                <a:solidFill>
                  <a:schemeClr val="lt1"/>
                </a:solidFill>
              </a:rPr>
              <a:t>Maya’s family </a:t>
            </a:r>
            <a:br>
              <a:rPr lang="en-US" sz="2800">
                <a:solidFill>
                  <a:schemeClr val="lt1"/>
                </a:solidFill>
              </a:rPr>
            </a:br>
            <a:endParaRPr sz="2800">
              <a:solidFill>
                <a:schemeClr val="lt1"/>
              </a:solidFill>
            </a:endParaRPr>
          </a:p>
        </p:txBody>
      </p:sp>
      <p:cxnSp>
        <p:nvCxnSpPr>
          <p:cNvPr id="1167" name="Google Shape;1167;p30"/>
          <p:cNvCxnSpPr/>
          <p:nvPr/>
        </p:nvCxnSpPr>
        <p:spPr>
          <a:xfrm rot="10800000">
            <a:off x="6963788" y="2026340"/>
            <a:ext cx="5102006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8" name="Google Shape;1168;p30"/>
          <p:cNvSpPr txBox="1">
            <a:spLocks noGrp="1"/>
          </p:cNvSpPr>
          <p:nvPr>
            <p:ph type="body" idx="1"/>
          </p:nvPr>
        </p:nvSpPr>
        <p:spPr>
          <a:xfrm>
            <a:off x="753763" y="2213530"/>
            <a:ext cx="3299254" cy="37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600">
                <a:solidFill>
                  <a:schemeClr val="lt1"/>
                </a:solidFill>
              </a:rPr>
              <a:t>Listen to Maya talk about her family. As you listen tick </a:t>
            </a:r>
            <a:r>
              <a:rPr lang="en-US" sz="3600" b="1">
                <a:solidFill>
                  <a:schemeClr val="lt1"/>
                </a:solidFill>
              </a:rPr>
              <a:t>✓</a:t>
            </a:r>
            <a:r>
              <a:rPr lang="en-US" sz="3600">
                <a:solidFill>
                  <a:schemeClr val="lt1"/>
                </a:solidFill>
              </a:rPr>
              <a:t> the words you hear.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lt1"/>
                </a:solidFill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 txBox="1"/>
          <p:nvPr/>
        </p:nvSpPr>
        <p:spPr>
          <a:xfrm>
            <a:off x="5250100" y="1297459"/>
            <a:ext cx="1817966" cy="541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 nuclear family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An extended family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 foster family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An only child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 txBox="1"/>
          <p:nvPr/>
        </p:nvSpPr>
        <p:spPr>
          <a:xfrm>
            <a:off x="7449375" y="2153890"/>
            <a:ext cx="1517394" cy="396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Mother / mum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Sister/s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Aunt/s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Parent/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 txBox="1"/>
          <p:nvPr/>
        </p:nvSpPr>
        <p:spPr>
          <a:xfrm>
            <a:off x="9869959" y="2057193"/>
            <a:ext cx="1517394" cy="403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Cousins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Father/dad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Uncle/s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Brother/s</a:t>
            </a:r>
            <a:endParaRPr sz="2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 txBox="1"/>
          <p:nvPr/>
        </p:nvSpPr>
        <p:spPr>
          <a:xfrm>
            <a:off x="9477632" y="2508422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1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1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1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1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1"/>
          <p:cNvSpPr txBox="1">
            <a:spLocks noGrp="1"/>
          </p:cNvSpPr>
          <p:nvPr>
            <p:ph type="title"/>
          </p:nvPr>
        </p:nvSpPr>
        <p:spPr>
          <a:xfrm>
            <a:off x="6963788" y="669925"/>
            <a:ext cx="4800600" cy="759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en-US" sz="2800">
                <a:solidFill>
                  <a:schemeClr val="lt1"/>
                </a:solidFill>
              </a:rPr>
              <a:t>Maya’s family </a:t>
            </a:r>
            <a:br>
              <a:rPr lang="en-US" sz="2800">
                <a:solidFill>
                  <a:schemeClr val="lt1"/>
                </a:solidFill>
              </a:rPr>
            </a:br>
            <a:endParaRPr sz="2800">
              <a:solidFill>
                <a:schemeClr val="lt1"/>
              </a:solidFill>
            </a:endParaRPr>
          </a:p>
        </p:txBody>
      </p:sp>
      <p:cxnSp>
        <p:nvCxnSpPr>
          <p:cNvPr id="1181" name="Google Shape;1181;p31"/>
          <p:cNvCxnSpPr/>
          <p:nvPr/>
        </p:nvCxnSpPr>
        <p:spPr>
          <a:xfrm rot="10800000">
            <a:off x="6963788" y="2026340"/>
            <a:ext cx="5102006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2" name="Google Shape;1182;p31"/>
          <p:cNvSpPr txBox="1">
            <a:spLocks noGrp="1"/>
          </p:cNvSpPr>
          <p:nvPr>
            <p:ph type="body" idx="1"/>
          </p:nvPr>
        </p:nvSpPr>
        <p:spPr>
          <a:xfrm>
            <a:off x="753763" y="2213530"/>
            <a:ext cx="3299254" cy="37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lt1"/>
                </a:solidFill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1183" name="Google Shape;1183;p31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1"/>
          <p:cNvSpPr txBox="1"/>
          <p:nvPr/>
        </p:nvSpPr>
        <p:spPr>
          <a:xfrm>
            <a:off x="5250100" y="1297459"/>
            <a:ext cx="1817966" cy="113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31"/>
          <p:cNvSpPr txBox="1"/>
          <p:nvPr/>
        </p:nvSpPr>
        <p:spPr>
          <a:xfrm>
            <a:off x="7449375" y="2153890"/>
            <a:ext cx="1517394" cy="774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31"/>
          <p:cNvSpPr txBox="1"/>
          <p:nvPr/>
        </p:nvSpPr>
        <p:spPr>
          <a:xfrm>
            <a:off x="9869959" y="2057193"/>
            <a:ext cx="1517394" cy="48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31"/>
          <p:cNvSpPr txBox="1"/>
          <p:nvPr/>
        </p:nvSpPr>
        <p:spPr>
          <a:xfrm>
            <a:off x="9477632" y="2508422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31"/>
          <p:cNvSpPr txBox="1"/>
          <p:nvPr/>
        </p:nvSpPr>
        <p:spPr>
          <a:xfrm>
            <a:off x="172156" y="192530"/>
            <a:ext cx="4696635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Maya’s story</a:t>
            </a:r>
            <a:br>
              <a:rPr lang="en-US"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Listen to Maya again and decide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if the statements are T,F or 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T=true F=false NG= not given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31"/>
          <p:cNvSpPr txBox="1"/>
          <p:nvPr/>
        </p:nvSpPr>
        <p:spPr>
          <a:xfrm>
            <a:off x="5041558" y="2026340"/>
            <a:ext cx="48006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1.Maya has a twin brother.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2.Not many families live together like Maya did with her family in her country.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3.Maya was a lonely child.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4.Maya has always lived with the same foster family.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5.Maya wishes she lived in an extended family.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6.Maya doesn’t want to call her foster parents, mum and dad.</a:t>
            </a:r>
            <a:endParaRPr/>
          </a:p>
        </p:txBody>
      </p:sp>
      <p:sp>
        <p:nvSpPr>
          <p:cNvPr id="1190" name="Google Shape;1190;p31"/>
          <p:cNvSpPr txBox="1"/>
          <p:nvPr/>
        </p:nvSpPr>
        <p:spPr>
          <a:xfrm>
            <a:off x="10223468" y="2026340"/>
            <a:ext cx="1432864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2.F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4.F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5.NG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9000"/>
          </a:blip>
          <a:stretch>
            <a:fillRect/>
          </a:stretch>
        </a:blipFill>
        <a:effectLst/>
      </p:bgPr>
    </p:bg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en-US" b="1">
                <a:solidFill>
                  <a:srgbClr val="00B050"/>
                </a:solidFill>
              </a:rPr>
              <a:t>Writing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00B050"/>
                </a:solidFill>
              </a:rPr>
              <a:t>My Family/ A family I know</a:t>
            </a:r>
            <a:endParaRPr/>
          </a:p>
        </p:txBody>
      </p:sp>
      <p:sp>
        <p:nvSpPr>
          <p:cNvPr id="1196" name="Google Shape;1196;p3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blipFill rotWithShape="1">
            <a:blip r:embed="rId4">
              <a:alphaModFix amt="1000"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Font typeface="Noto Sans Symbols"/>
              <a:buChar char="⮚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family </a:t>
            </a:r>
            <a:endParaRPr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Font typeface="Noto Sans Symbols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Font typeface="Noto Sans Symbols"/>
              <a:buChar char="⮚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different members of the family and their names </a:t>
            </a:r>
            <a:endParaRPr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Font typeface="Noto Sans Symbols"/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Font typeface="Noto Sans Symbols"/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Font typeface="Noto Sans Symbols"/>
              <a:buChar char="⮚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feelings about the family</a:t>
            </a:r>
            <a:endParaRPr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Font typeface="Noto Sans Symbols"/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Font typeface="Noto Sans Symbols"/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Font typeface="Noto Sans Symbols"/>
              <a:buChar char="⮚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relationships in the family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ers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405</Words>
  <Application>Microsoft Macintosh PowerPoint</Application>
  <PresentationFormat>Widescreen</PresentationFormat>
  <Paragraphs>144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Twentieth Century</vt:lpstr>
      <vt:lpstr>Noto Sans Symbols</vt:lpstr>
      <vt:lpstr>Calibri</vt:lpstr>
      <vt:lpstr>Arial</vt:lpstr>
      <vt:lpstr>Permanent Marker</vt:lpstr>
      <vt:lpstr>Office Theme</vt:lpstr>
      <vt:lpstr>Office Theme</vt:lpstr>
      <vt:lpstr>flowers</vt:lpstr>
      <vt:lpstr>Relationships             </vt:lpstr>
      <vt:lpstr>Lesson Objectives</vt:lpstr>
      <vt:lpstr>Family</vt:lpstr>
      <vt:lpstr>Family</vt:lpstr>
      <vt:lpstr>Words to describe different families and family members</vt:lpstr>
      <vt:lpstr>Maya’s story  2.1 My family old and new</vt:lpstr>
      <vt:lpstr>Maya’s family  </vt:lpstr>
      <vt:lpstr>Maya’s family  </vt:lpstr>
      <vt:lpstr>Writing My Family/ A family I know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             </dc:title>
  <dc:creator>jon whitbread</dc:creator>
  <cp:lastModifiedBy>jk569</cp:lastModifiedBy>
  <cp:revision>2</cp:revision>
  <dcterms:created xsi:type="dcterms:W3CDTF">2021-01-11T23:02:55Z</dcterms:created>
  <dcterms:modified xsi:type="dcterms:W3CDTF">2022-03-03T17:53:29Z</dcterms:modified>
</cp:coreProperties>
</file>