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iQnf+lD1s8+BTWoc+dlIlMzGBC2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8C0686-7750-446F-BC51-3E33370BE7FC}">
  <a:tblStyle styleId="{A48C0686-7750-446F-BC51-3E33370BE7FC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8" name="Google Shape;118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a1b74ffe7f_0_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6" name="Google Shape;126;ga1b74ffe7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Second column answers are there in white. Select and change colour of font for answers.</a:t>
            </a:r>
            <a:endParaRPr/>
          </a:p>
        </p:txBody>
      </p:sp>
      <p:sp>
        <p:nvSpPr>
          <p:cNvPr id="143" name="Google Shape;14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4" name="Google Shape;16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1" name="Google Shape;17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7" name="Google Shape;1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9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0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0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0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jpg"/><Relationship Id="rId10" Type="http://schemas.openxmlformats.org/officeDocument/2006/relationships/image" Target="../media/image15.jpg"/><Relationship Id="rId13" Type="http://schemas.openxmlformats.org/officeDocument/2006/relationships/image" Target="../media/image10.jpg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9.jpg"/><Relationship Id="rId9" Type="http://schemas.openxmlformats.org/officeDocument/2006/relationships/image" Target="../media/image4.jpg"/><Relationship Id="rId5" Type="http://schemas.openxmlformats.org/officeDocument/2006/relationships/image" Target="../media/image11.jpg"/><Relationship Id="rId6" Type="http://schemas.openxmlformats.org/officeDocument/2006/relationships/image" Target="../media/image2.jpg"/><Relationship Id="rId7" Type="http://schemas.openxmlformats.org/officeDocument/2006/relationships/image" Target="../media/image5.jpg"/><Relationship Id="rId8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s://www.ted.com/talks/matt_walker_6_tips_for_better_sleep" TargetMode="External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0" y="0"/>
            <a:ext cx="1219169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1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Google Shape;90;p1"/>
            <p:cNvSpPr/>
            <p:nvPr/>
          </p:nvSpPr>
          <p:spPr>
            <a:xfrm>
              <a:off x="-329674" y="1298404"/>
              <a:ext cx="9702800" cy="5573512"/>
            </a:xfrm>
            <a:custGeom>
              <a:rect b="b" l="l" r="r" t="t"/>
              <a:pathLst>
                <a:path extrusionOk="0" h="1169" w="2038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/>
            <p:nvPr/>
          </p:nvSpPr>
          <p:spPr>
            <a:xfrm>
              <a:off x="670451" y="2018236"/>
              <a:ext cx="7373938" cy="4848892"/>
            </a:xfrm>
            <a:custGeom>
              <a:rect b="b" l="l" r="r" t="t"/>
              <a:pathLst>
                <a:path extrusionOk="0" h="1017" w="1549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251351" y="1788400"/>
              <a:ext cx="8035925" cy="5083516"/>
            </a:xfrm>
            <a:custGeom>
              <a:rect b="b" l="l" r="r" t="t"/>
              <a:pathLst>
                <a:path extrusionOk="0" h="1066" w="1688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/>
            <p:nvPr/>
          </p:nvSpPr>
          <p:spPr>
            <a:xfrm>
              <a:off x="-1061" y="549842"/>
              <a:ext cx="10334625" cy="6322075"/>
            </a:xfrm>
            <a:custGeom>
              <a:rect b="b" l="l" r="r" t="t"/>
              <a:pathLst>
                <a:path extrusionOk="0" h="1326" w="2171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3701" y="6186246"/>
              <a:ext cx="504825" cy="681527"/>
            </a:xfrm>
            <a:custGeom>
              <a:rect b="b" l="l" r="r" t="t"/>
              <a:pathLst>
                <a:path extrusionOk="0" h="143" w="106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/>
            <p:nvPr/>
          </p:nvSpPr>
          <p:spPr>
            <a:xfrm>
              <a:off x="-1061" y="-51881"/>
              <a:ext cx="11091863" cy="6923796"/>
            </a:xfrm>
            <a:custGeom>
              <a:rect b="b" l="l" r="r" t="t"/>
              <a:pathLst>
                <a:path extrusionOk="0" h="1452" w="2330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5426601" y="5579"/>
              <a:ext cx="5788025" cy="6847184"/>
            </a:xfrm>
            <a:custGeom>
              <a:rect b="b" l="l" r="r" t="t"/>
              <a:pathLst>
                <a:path extrusionOk="0" h="1436" w="121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/>
            <p:nvPr/>
          </p:nvSpPr>
          <p:spPr>
            <a:xfrm>
              <a:off x="-1061" y="5579"/>
              <a:ext cx="1057275" cy="614491"/>
            </a:xfrm>
            <a:custGeom>
              <a:rect b="b" l="l" r="r" t="t"/>
              <a:pathLst>
                <a:path extrusionOk="0" h="129" w="222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5821889" y="5579"/>
              <a:ext cx="5588000" cy="6866337"/>
            </a:xfrm>
            <a:custGeom>
              <a:rect b="b" l="l" r="r" t="t"/>
              <a:pathLst>
                <a:path extrusionOk="0" h="1440" w="1174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/>
            <p:nvPr/>
          </p:nvSpPr>
          <p:spPr>
            <a:xfrm>
              <a:off x="3701" y="790"/>
              <a:ext cx="595313" cy="352734"/>
            </a:xfrm>
            <a:custGeom>
              <a:rect b="b" l="l" r="r" t="t"/>
              <a:pathLst>
                <a:path extrusionOk="0" h="74" w="125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6012389" y="5579"/>
              <a:ext cx="5497513" cy="6866337"/>
            </a:xfrm>
            <a:custGeom>
              <a:rect b="b" l="l" r="r" t="t"/>
              <a:pathLst>
                <a:path extrusionOk="0" h="1440" w="1155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"/>
            <p:cNvSpPr/>
            <p:nvPr/>
          </p:nvSpPr>
          <p:spPr>
            <a:xfrm>
              <a:off x="-1061" y="5579"/>
              <a:ext cx="357188" cy="213875"/>
            </a:xfrm>
            <a:custGeom>
              <a:rect b="b" l="l" r="r" t="t"/>
              <a:pathLst>
                <a:path extrusionOk="0" h="45" w="7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cap="flat" cmpd="sng" w="12700">
              <a:solidFill>
                <a:schemeClr val="dk1">
                  <a:alpha val="20000"/>
                </a:schemeClr>
              </a:solidFill>
              <a:prstDash val="dashDot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/>
            <p:nvPr/>
          </p:nvSpPr>
          <p:spPr>
            <a:xfrm>
              <a:off x="6210826" y="790"/>
              <a:ext cx="5522913" cy="6871126"/>
            </a:xfrm>
            <a:custGeom>
              <a:rect b="b" l="l" r="r" t="t"/>
              <a:pathLst>
                <a:path extrusionOk="0" h="1441" w="1160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"/>
            <p:cNvSpPr/>
            <p:nvPr/>
          </p:nvSpPr>
          <p:spPr>
            <a:xfrm>
              <a:off x="6463239" y="5579"/>
              <a:ext cx="5413375" cy="6866337"/>
            </a:xfrm>
            <a:custGeom>
              <a:rect b="b" l="l" r="r" t="t"/>
              <a:pathLst>
                <a:path extrusionOk="0" h="1440" w="1137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"/>
            <p:cNvSpPr/>
            <p:nvPr/>
          </p:nvSpPr>
          <p:spPr>
            <a:xfrm>
              <a:off x="6877576" y="5579"/>
              <a:ext cx="5037138" cy="6861550"/>
            </a:xfrm>
            <a:custGeom>
              <a:rect b="b" l="l" r="r" t="t"/>
              <a:pathLst>
                <a:path extrusionOk="0" h="1439" w="1058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/>
            <p:nvPr/>
          </p:nvSpPr>
          <p:spPr>
            <a:xfrm>
              <a:off x="8768289" y="5579"/>
              <a:ext cx="3417888" cy="2742066"/>
            </a:xfrm>
            <a:custGeom>
              <a:rect b="b" l="l" r="r" t="t"/>
              <a:pathLst>
                <a:path extrusionOk="0" h="575" w="718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"/>
            <p:cNvSpPr/>
            <p:nvPr/>
          </p:nvSpPr>
          <p:spPr>
            <a:xfrm>
              <a:off x="9235014" y="10367"/>
              <a:ext cx="2951163" cy="2555325"/>
            </a:xfrm>
            <a:custGeom>
              <a:rect b="b" l="l" r="r" t="t"/>
              <a:pathLst>
                <a:path extrusionOk="0" h="536" w="620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"/>
            <p:cNvSpPr/>
            <p:nvPr/>
          </p:nvSpPr>
          <p:spPr>
            <a:xfrm>
              <a:off x="10020826" y="5579"/>
              <a:ext cx="2165350" cy="1358265"/>
            </a:xfrm>
            <a:custGeom>
              <a:rect b="b" l="l" r="r" t="t"/>
              <a:pathLst>
                <a:path extrusionOk="0" h="285" w="45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dash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1"/>
            <p:cNvSpPr/>
            <p:nvPr/>
          </p:nvSpPr>
          <p:spPr>
            <a:xfrm>
              <a:off x="11290826" y="5579"/>
              <a:ext cx="895350" cy="534687"/>
            </a:xfrm>
            <a:custGeom>
              <a:rect b="b" l="l" r="r" t="t"/>
              <a:pathLst>
                <a:path extrusionOk="0" h="112" w="188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cap="flat" cmpd="sng" w="9525">
              <a:solidFill>
                <a:schemeClr val="dk1">
                  <a:alpha val="20000"/>
                </a:schemeClr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" name="Google Shape;109;p1"/>
          <p:cNvGrpSpPr/>
          <p:nvPr/>
        </p:nvGrpSpPr>
        <p:grpSpPr>
          <a:xfrm>
            <a:off x="1669293" y="3893141"/>
            <a:ext cx="8845667" cy="1771275"/>
            <a:chOff x="1669293" y="3893141"/>
            <a:chExt cx="8845667" cy="1771275"/>
          </a:xfrm>
        </p:grpSpPr>
        <p:sp>
          <p:nvSpPr>
            <p:cNvPr id="110" name="Google Shape;110;p1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1"/>
            <p:cNvSpPr/>
            <p:nvPr/>
          </p:nvSpPr>
          <p:spPr>
            <a:xfrm>
              <a:off x="1669293" y="3893141"/>
              <a:ext cx="8845667" cy="142021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"/>
          <p:cNvSpPr txBox="1"/>
          <p:nvPr>
            <p:ph type="ctrTitle"/>
          </p:nvPr>
        </p:nvSpPr>
        <p:spPr>
          <a:xfrm>
            <a:off x="1759236" y="3980237"/>
            <a:ext cx="8672295" cy="727748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Calibri"/>
              <a:buNone/>
            </a:pPr>
            <a:r>
              <a:rPr b="1" lang="en-US" sz="3959">
                <a:solidFill>
                  <a:schemeClr val="lt1"/>
                </a:solidFill>
              </a:rPr>
              <a:t>Health and Wellbeing 	       		   </a:t>
            </a:r>
            <a:endParaRPr sz="3600">
              <a:solidFill>
                <a:schemeClr val="lt1"/>
              </a:solidFill>
            </a:endParaRPr>
          </a:p>
        </p:txBody>
      </p:sp>
      <p:sp>
        <p:nvSpPr>
          <p:cNvPr id="113" name="Google Shape;113;p1"/>
          <p:cNvSpPr txBox="1"/>
          <p:nvPr>
            <p:ph idx="1" type="subTitle"/>
          </p:nvPr>
        </p:nvSpPr>
        <p:spPr>
          <a:xfrm>
            <a:off x="1759238" y="4707985"/>
            <a:ext cx="8664270" cy="727747"/>
          </a:xfrm>
          <a:prstGeom prst="rect">
            <a:avLst/>
          </a:prstGeom>
          <a:solidFill>
            <a:srgbClr val="01189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b="1" lang="en-US" sz="4000">
                <a:solidFill>
                  <a:schemeClr val="lt1"/>
                </a:solidFill>
              </a:rPr>
              <a:t>Sleeping Well </a:t>
            </a:r>
            <a:endParaRPr b="1" sz="4000">
              <a:solidFill>
                <a:schemeClr val="lt1"/>
              </a:solidFill>
            </a:endParaRPr>
          </a:p>
        </p:txBody>
      </p:sp>
      <p:sp>
        <p:nvSpPr>
          <p:cNvPr id="114" name="Google Shape;114;p1"/>
          <p:cNvSpPr/>
          <p:nvPr/>
        </p:nvSpPr>
        <p:spPr>
          <a:xfrm>
            <a:off x="1668032" y="1179555"/>
            <a:ext cx="8850737" cy="262144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1">
                <a:alpha val="20000"/>
              </a:scheme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/var/folders/m0/g0d2gdqj3g1dby02qbwk7lnr0000gn/T/com.microsoft.Word/Content.MSO/6CB9C466.tmp" id="115" name="Google Shape;115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3778" y="1346402"/>
            <a:ext cx="8058701" cy="230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25000"/>
          </a:blip>
          <a:stretch>
            <a:fillRect/>
          </a:stretch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/>
          <p:nvPr/>
        </p:nvSpPr>
        <p:spPr>
          <a:xfrm>
            <a:off x="321564" y="320040"/>
            <a:ext cx="11548872" cy="6217920"/>
          </a:xfrm>
          <a:prstGeom prst="rect">
            <a:avLst/>
          </a:prstGeom>
          <a:solidFill>
            <a:srgbClr val="3F3F3F"/>
          </a:solidFill>
          <a:ln cap="sq" cmpd="thinThick" w="127000">
            <a:solidFill>
              <a:srgbClr val="3F3F3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"/>
          <p:cNvSpPr txBox="1"/>
          <p:nvPr>
            <p:ph type="title"/>
          </p:nvPr>
        </p:nvSpPr>
        <p:spPr>
          <a:xfrm>
            <a:off x="838200" y="6318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Lesson Objectives</a:t>
            </a:r>
            <a:endParaRPr/>
          </a:p>
        </p:txBody>
      </p:sp>
      <p:cxnSp>
        <p:nvCxnSpPr>
          <p:cNvPr id="122" name="Google Shape;122;p2"/>
          <p:cNvCxnSpPr/>
          <p:nvPr/>
        </p:nvCxnSpPr>
        <p:spPr>
          <a:xfrm>
            <a:off x="897636" y="1957388"/>
            <a:ext cx="10396728" cy="0"/>
          </a:xfrm>
          <a:prstGeom prst="straightConnector1">
            <a:avLst/>
          </a:prstGeom>
          <a:noFill/>
          <a:ln cap="flat" cmpd="sng" w="222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2"/>
          <p:cNvSpPr txBox="1"/>
          <p:nvPr>
            <p:ph idx="1" type="body"/>
          </p:nvPr>
        </p:nvSpPr>
        <p:spPr>
          <a:xfrm>
            <a:off x="838200" y="2269173"/>
            <a:ext cx="10515600" cy="3659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rPr lang="en-US">
                <a:solidFill>
                  <a:schemeClr val="lt1"/>
                </a:solidFill>
              </a:rPr>
              <a:t>By the end of the lesson you will have: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32FF"/>
              </a:buClr>
              <a:buSzPts val="3200"/>
              <a:buNone/>
            </a:pPr>
            <a:r>
              <a:t/>
            </a:r>
            <a:endParaRPr sz="26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solidFill>
                  <a:schemeClr val="lt1"/>
                </a:solidFill>
              </a:rPr>
              <a:t>talked about things that help and don’t help you sleep.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solidFill>
                  <a:schemeClr val="lt1"/>
                </a:solidFill>
              </a:rPr>
              <a:t>listened to a TED Talk – </a:t>
            </a:r>
            <a:r>
              <a:rPr i="1" lang="en-US">
                <a:solidFill>
                  <a:schemeClr val="lt1"/>
                </a:solidFill>
              </a:rPr>
              <a:t>6 tips for better sleep.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solidFill>
                  <a:schemeClr val="lt1"/>
                </a:solidFill>
              </a:rPr>
              <a:t>researched what support there is in your area for people who have difficulties sleeping</a:t>
            </a:r>
            <a:r>
              <a:rPr lang="en-US" sz="2400">
                <a:solidFill>
                  <a:schemeClr val="lt1"/>
                </a:solidFill>
              </a:rPr>
              <a:t>.</a:t>
            </a:r>
            <a:endParaRPr sz="2400">
              <a:solidFill>
                <a:schemeClr val="lt1"/>
              </a:solidFill>
            </a:endParaRPr>
          </a:p>
          <a:p>
            <a:pPr indent="0" lvl="0" marL="342900" rtl="0" algn="l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2000"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1b74ffe7f_0_24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Are these going to help you sleep or not?</a:t>
            </a:r>
            <a:endParaRPr/>
          </a:p>
        </p:txBody>
      </p:sp>
      <p:sp>
        <p:nvSpPr>
          <p:cNvPr id="129" name="Google Shape;129;ga1b74ffe7f_0_24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An orange sunset in the background&#10;&#10;Description automatically generated" id="130" name="Google Shape;130;ga1b74ffe7f_0_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29201" y="4775491"/>
            <a:ext cx="1776128" cy="13496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able, indoor, food, sitting&#10;&#10;Description automatically generated" id="131" name="Google Shape;131;ga1b74ffe7f_0_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1352" y="3293650"/>
            <a:ext cx="1765926" cy="1177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cup, table, indoor, food&#10;&#10;Description automatically generated" id="132" name="Google Shape;132;ga1b74ffe7f_0_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800332" y="2130610"/>
            <a:ext cx="2126457" cy="1417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lying on a bed&#10;&#10;Description automatically generated" id="133" name="Google Shape;133;ga1b74ffe7f_0_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79627" y="4876444"/>
            <a:ext cx="1751252" cy="12487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window&#10;&#10;Description automatically generated" id="134" name="Google Shape;134;ga1b74ffe7f_0_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19954" y="1853025"/>
            <a:ext cx="1867711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hand holding a video game&#10;&#10;Description automatically generated" id="135" name="Google Shape;135;ga1b74ffe7f_0_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293670" y="3245644"/>
            <a:ext cx="2126457" cy="141763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keyboard, sitting, table&#10;&#10;Description automatically generated" id="136" name="Google Shape;136;ga1b74ffe7f_0_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70187" y="1645813"/>
            <a:ext cx="2094156" cy="13950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person, indoor, table, sitting&#10;&#10;Description automatically generated" id="137" name="Google Shape;137;ga1b74ffe7f_0_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544163" y="4515505"/>
            <a:ext cx="1765926" cy="117728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wave, surfing, water, riding&#10;&#10;Description automatically generated" id="138" name="Google Shape;138;ga1b74ffe7f_0_2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199437" y="1596726"/>
            <a:ext cx="1161535" cy="24854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indoor, remote, sitting, control&#10;&#10;Description automatically generated" id="139" name="Google Shape;139;ga1b74ffe7f_0_2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31397" y="4705222"/>
            <a:ext cx="2126458" cy="1248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6000"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"/>
          <p:cNvSpPr txBox="1"/>
          <p:nvPr>
            <p:ph type="title"/>
          </p:nvPr>
        </p:nvSpPr>
        <p:spPr>
          <a:xfrm>
            <a:off x="609600" y="182880"/>
            <a:ext cx="10972800" cy="123475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Guess the word</a:t>
            </a:r>
            <a:br>
              <a:rPr lang="en-US"/>
            </a:br>
            <a:br>
              <a:rPr lang="en-US"/>
            </a:br>
            <a:br>
              <a:rPr lang="en-US"/>
            </a:br>
            <a:endParaRPr/>
          </a:p>
        </p:txBody>
      </p:sp>
      <p:sp>
        <p:nvSpPr>
          <p:cNvPr id="146" name="Google Shape;146;p4"/>
          <p:cNvSpPr txBox="1"/>
          <p:nvPr>
            <p:ph idx="1" type="body"/>
          </p:nvPr>
        </p:nvSpPr>
        <p:spPr>
          <a:xfrm>
            <a:off x="609600" y="1600201"/>
            <a:ext cx="3730752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 </a:t>
            </a:r>
            <a:endParaRPr b="1"/>
          </a:p>
        </p:txBody>
      </p:sp>
      <p:graphicFrame>
        <p:nvGraphicFramePr>
          <p:cNvPr id="147" name="Google Shape;147;p4"/>
          <p:cNvGraphicFramePr/>
          <p:nvPr/>
        </p:nvGraphicFramePr>
        <p:xfrm>
          <a:off x="1655804" y="14176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{A48C0686-7750-446F-BC51-3E33370BE7FC}</a:tableStyleId>
              </a:tblPr>
              <a:tblGrid>
                <a:gridCol w="4145775"/>
                <a:gridCol w="4232125"/>
              </a:tblGrid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</a:t>
                      </a:r>
                      <a:r>
                        <a:rPr b="0" i="0"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Iomnnsai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Insomnia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resdsakn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darkness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euapmerrtet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temperature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iggrert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trigger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eiacffen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caffeine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ihoaolc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alcohol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laruegr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regular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liaemnotn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melatonin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430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400" u="none" cap="none" strike="noStrike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9. </a:t>
                      </a:r>
                      <a:r>
                        <a:rPr lang="en-US" sz="24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lsepe anaepo</a:t>
                      </a:r>
                      <a:endParaRPr sz="2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solidFill>
                            <a:schemeClr val="lt1"/>
                          </a:solidFill>
                        </a:rPr>
                        <a:t>sleep apnoea</a:t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6 tips for better sleep</a:t>
            </a:r>
            <a:endParaRPr/>
          </a:p>
        </p:txBody>
      </p:sp>
      <p:sp>
        <p:nvSpPr>
          <p:cNvPr id="153" name="Google Shape;153;p17"/>
          <p:cNvSpPr txBox="1"/>
          <p:nvPr>
            <p:ph idx="1" type="body"/>
          </p:nvPr>
        </p:nvSpPr>
        <p:spPr>
          <a:xfrm>
            <a:off x="609600" y="1285876"/>
            <a:ext cx="10972800" cy="54578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 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graphicFrame>
        <p:nvGraphicFramePr>
          <p:cNvPr id="154" name="Google Shape;154;p17"/>
          <p:cNvGraphicFramePr/>
          <p:nvPr/>
        </p:nvGraphicFramePr>
        <p:xfrm>
          <a:off x="1396315" y="1816442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{A48C0686-7750-446F-BC51-3E33370BE7FC}</a:tableStyleId>
              </a:tblPr>
              <a:tblGrid>
                <a:gridCol w="1046075"/>
                <a:gridCol w="8901125"/>
              </a:tblGrid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1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2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3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4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5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20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Tip 6</a:t>
                      </a:r>
                      <a:endParaRPr sz="2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u="none" cap="none" strike="noStrike"/>
                        <a:t> 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60" name="Google Shape;160;p18"/>
          <p:cNvSpPr txBox="1"/>
          <p:nvPr>
            <p:ph idx="1" type="body"/>
          </p:nvPr>
        </p:nvSpPr>
        <p:spPr>
          <a:xfrm>
            <a:off x="500063" y="928688"/>
            <a:ext cx="11082337" cy="5815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descr="Graphical user interface&#10;&#10;Description automatically generated" id="161" name="Google Shape;161;p18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36" y="274638"/>
            <a:ext cx="11687101" cy="5815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9000"/>
          </a:blip>
          <a:stretch>
            <a:fillRect/>
          </a:stretch>
        </a:blip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True or false?</a:t>
            </a:r>
            <a:endParaRPr/>
          </a:p>
        </p:txBody>
      </p:sp>
      <p:sp>
        <p:nvSpPr>
          <p:cNvPr id="167" name="Google Shape;167;p19"/>
          <p:cNvSpPr txBox="1"/>
          <p:nvPr>
            <p:ph idx="1" type="body"/>
          </p:nvPr>
        </p:nvSpPr>
        <p:spPr>
          <a:xfrm>
            <a:off x="609600" y="1600201"/>
            <a:ext cx="10972800" cy="42290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1.You should change the time you go to bed each night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2. You shouldn’t sleep in a very cold room.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3. You should wear an eye mask. 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4. You shouldn’t stay in bed if you can’t get to sleep </a:t>
            </a:r>
            <a:r>
              <a:rPr lang="en-US"/>
              <a:t>straight away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5. You shouldn’t have alcohol or coffee before going to bed</a:t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/>
              <a:t>6. You should see a professional if you have problems going to sleep</a:t>
            </a:r>
            <a:endParaRPr/>
          </a:p>
          <a:p>
            <a:pPr indent="0" lvl="0" marL="114300" rt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t/>
            </a:r>
            <a:endParaRPr/>
          </a:p>
        </p:txBody>
      </p:sp>
      <p:sp>
        <p:nvSpPr>
          <p:cNvPr id="168" name="Google Shape;168;p19"/>
          <p:cNvSpPr txBox="1"/>
          <p:nvPr/>
        </p:nvSpPr>
        <p:spPr>
          <a:xfrm>
            <a:off x="1328738" y="6500813"/>
            <a:ext cx="985237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1.F		 2.T		 3.F		 4.F		 5 F.		 6. 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36000"/>
          </a:blip>
          <a:stretch>
            <a:fillRect/>
          </a:stretch>
        </a:blip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Research</a:t>
            </a:r>
            <a:endParaRPr/>
          </a:p>
        </p:txBody>
      </p:sp>
      <p:sp>
        <p:nvSpPr>
          <p:cNvPr id="174" name="Google Shape;174;p20"/>
          <p:cNvSpPr txBox="1"/>
          <p:nvPr>
            <p:ph idx="1" type="body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55000"/>
          </a:blip>
          <a:stretch>
            <a:fillRect/>
          </a:stretch>
        </a:blip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type="title"/>
          </p:nvPr>
        </p:nvSpPr>
        <p:spPr>
          <a:xfrm>
            <a:off x="609600" y="274638"/>
            <a:ext cx="10972800" cy="882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/>
              <a:t>Reflection</a:t>
            </a:r>
            <a:endParaRPr/>
          </a:p>
        </p:txBody>
      </p:sp>
      <p:sp>
        <p:nvSpPr>
          <p:cNvPr id="180" name="Google Shape;180;p21"/>
          <p:cNvSpPr txBox="1"/>
          <p:nvPr>
            <p:ph idx="1" type="body"/>
          </p:nvPr>
        </p:nvSpPr>
        <p:spPr>
          <a:xfrm>
            <a:off x="8072438" y="5100638"/>
            <a:ext cx="1128712" cy="185737"/>
          </a:xfrm>
          <a:prstGeom prst="rect">
            <a:avLst/>
          </a:prstGeom>
          <a:gradFill>
            <a:gsLst>
              <a:gs pos="0">
                <a:srgbClr val="F4F8FB"/>
              </a:gs>
              <a:gs pos="74000">
                <a:srgbClr val="AEC5E1"/>
              </a:gs>
              <a:gs pos="83000">
                <a:srgbClr val="AEC5E1"/>
              </a:gs>
              <a:gs pos="100000">
                <a:srgbClr val="C8D8EB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225000"/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 txBox="1"/>
          <p:nvPr/>
        </p:nvSpPr>
        <p:spPr>
          <a:xfrm>
            <a:off x="4000500" y="1814513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1"/>
          <p:cNvSpPr txBox="1"/>
          <p:nvPr/>
        </p:nvSpPr>
        <p:spPr>
          <a:xfrm>
            <a:off x="408432" y="1157289"/>
            <a:ext cx="11173968" cy="4401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 you think you might change your bedtime routine to help you sleep better? Why? Why not?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Many people find it difficult to sleep, what advice can you give to someone who can’t sleep well?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is a lot of support available for people who find it difficult to sleep. Have you heard of any of the organisations? What do you think of the support/ organisations?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2020-10-14T17:34:08Z</dcterms:created>
  <dc:creator>jon whitbread</dc:creator>
</cp:coreProperties>
</file>