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84" r:id="rId4"/>
    <p:sldId id="304" r:id="rId5"/>
    <p:sldId id="305" r:id="rId6"/>
    <p:sldId id="307" r:id="rId7"/>
    <p:sldId id="308" r:id="rId8"/>
    <p:sldId id="311" r:id="rId9"/>
    <p:sldId id="309" r:id="rId10"/>
    <p:sldId id="310" r:id="rId11"/>
    <p:sldId id="312" r:id="rId12"/>
    <p:sldId id="31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risten ITC" panose="03050502040202030202" pitchFamily="66" charset="77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5OBEMbdNMUGHwBsv3mF/p3l3o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B644F7-95ED-4178-9743-F6231567ADE2}">
  <a:tblStyle styleId="{F1B644F7-95ED-4178-9743-F6231567AD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7"/>
    <p:restoredTop sz="94694"/>
  </p:normalViewPr>
  <p:slideViewPr>
    <p:cSldViewPr snapToGrid="0">
      <p:cViewPr varScale="1">
        <p:scale>
          <a:sx n="110" d="100"/>
          <a:sy n="110" d="100"/>
        </p:scale>
        <p:origin x="176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4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93" name="Google Shape;93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3" name="Google Shape;103;p18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2" name="Google Shape;142;p18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8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8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8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8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8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8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8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8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8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8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8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8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8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8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8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8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8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8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8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8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8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8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8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8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8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8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8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8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8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8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8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8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8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8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8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8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8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8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8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8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8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8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8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8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8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8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8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4" name="Google Shape;544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48" name="Google Shape;548;p1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53" name="Google Shape;553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8" name="Google Shape;558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" name="Google Shape;559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" name="Google Shape;561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2" name="Google Shape;562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3" name="Google Shape;563;p20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0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0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0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0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0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0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0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0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0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0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0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0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0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0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0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0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0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0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0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0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0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0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0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0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0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0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0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0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0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0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0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0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0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0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0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0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0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0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0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0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0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0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0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0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0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0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0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0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0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0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0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0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0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0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0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0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0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0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0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0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0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0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0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0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0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0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0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0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0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0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0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0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0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0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0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0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0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0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0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0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0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0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0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0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0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0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0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0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0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0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0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0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0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0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0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0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0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0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0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0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0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0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0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0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0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0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0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0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0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0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0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0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0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0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0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0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0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0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0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0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0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0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0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0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0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0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0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0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0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0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0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0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0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0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0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0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0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0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0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0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0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0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0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0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0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0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0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0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0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0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0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0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0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0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0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0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0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0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0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0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0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0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0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0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0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0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0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0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0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0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0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0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0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0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0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0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0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0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0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2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4" name="Google Shape;1004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5" name="Google Shape;1015;p2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16" name="Google Shape;1016;p22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7" name="Google Shape;1017;p22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18" name="Google Shape;1018;p2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1033" name="Google Shape;1033;p2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4" name="Google Shape;1034;p2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40" name="Google Shape;1040;p2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1" name="Google Shape;1041;p2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4" name="Google Shape;1044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48" name="Google Shape;1048;p2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2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2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54" name="Google Shape;1054;p2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7" name="Google Shape;1057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CrniLQGY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CrniLQGY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CrniLQGY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4" name="Google Shape;1064;p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84" name="Google Shape;1084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6" name="Google Shape;1086;p1"/>
          <p:cNvSpPr txBox="1"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 dirty="0">
                <a:solidFill>
                  <a:schemeClr val="lt1"/>
                </a:solidFill>
              </a:rPr>
              <a:t>Health and Wellbeing	       		   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087" name="Google Shape;1087;p1"/>
          <p:cNvSpPr txBox="1">
            <a:spLocks noGrp="1"/>
          </p:cNvSpPr>
          <p:nvPr>
            <p:ph type="subTitle" idx="1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b="1" dirty="0">
                <a:solidFill>
                  <a:schemeClr val="lt1"/>
                </a:solidFill>
              </a:rPr>
              <a:t>Depression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1088" name="Google Shape;1088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" name="Google Shape;1089;p1" descr="/var/folders/m0/g0d2gdqj3g1dby02qbwk7lnr0000gn/T/com.microsoft.Word/Content.MSO/6CB9C466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D807F-4D63-3F4F-8B3A-C06B0AA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010" y="802956"/>
            <a:ext cx="6643867" cy="979546"/>
          </a:xfrm>
        </p:spPr>
        <p:txBody>
          <a:bodyPr>
            <a:normAutofit fontScale="90000"/>
          </a:bodyPr>
          <a:lstStyle/>
          <a:p>
            <a:r>
              <a:rPr lang="en-US" sz="4100" dirty="0">
                <a:solidFill>
                  <a:srgbClr val="000000"/>
                </a:solidFill>
              </a:rPr>
              <a:t>I Had a Black Dog. His Name was Depression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94B9E718-B071-F949-B155-D5A0CAA2A0A7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-1" b="-1"/>
          <a:stretch/>
        </p:blipFill>
        <p:spPr>
          <a:xfrm>
            <a:off x="-1" y="1280421"/>
            <a:ext cx="4780345" cy="431735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B706D-FE6A-0742-B704-56A84CD7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2230" y="1921397"/>
            <a:ext cx="6643867" cy="4427969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seek professional help; keep a mood journal; talk to people, the right people; be open to those close to you; do regular exercise; keep track of what you’re grateful for; don’t run away from your problems; ask for help don’t feel ashamed</a:t>
            </a:r>
            <a:endParaRPr lang="en-US" sz="25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2877C-F484-7046-9EF5-34D394627038}"/>
              </a:ext>
            </a:extLst>
          </p:cNvPr>
          <p:cNvSpPr txBox="1"/>
          <p:nvPr/>
        </p:nvSpPr>
        <p:spPr>
          <a:xfrm>
            <a:off x="134030" y="6449795"/>
            <a:ext cx="10370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www.youtube.com</a:t>
            </a:r>
            <a:r>
              <a:rPr lang="en-US" b="1" dirty="0"/>
              <a:t>/</a:t>
            </a:r>
            <a:r>
              <a:rPr lang="en-US" b="1" dirty="0" err="1"/>
              <a:t>watch?v</a:t>
            </a:r>
            <a:r>
              <a:rPr lang="en-US" b="1" dirty="0"/>
              <a:t>=</a:t>
            </a:r>
            <a:r>
              <a:rPr lang="en-US" b="1" dirty="0" err="1"/>
              <a:t>XiCrniLQGYc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371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0C96-D3CF-7242-8420-2C23B09E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Reflection </a:t>
            </a:r>
            <a:b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E769F-5C88-6048-BBBB-74AB0806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90" y="879676"/>
            <a:ext cx="11783029" cy="585679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do you think some people find it hard to talk about depression? Do you think it’s easy to talk about depression where you live now? Why? 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would you feel if someone close to you told you they were suffering from depression? What would you say?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you feel it is easier for men or women to talk about depression? Why do you think this?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advice would you give to someone new to the country who was suffering from depression?</a:t>
            </a:r>
            <a:endParaRPr lang="en-US" alt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Graphic 20" descr="Head with gears">
            <a:extLst>
              <a:ext uri="{FF2B5EF4-FFF2-40B4-BE49-F238E27FC236}">
                <a16:creationId xmlns:a16="http://schemas.microsoft.com/office/drawing/2014/main" id="{53A249D4-91E5-B949-8344-9D64485EAA88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995" y="7112000"/>
            <a:ext cx="285750" cy="2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DDC78188-6E68-5549-9A66-D7FC3BE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Learning Outcomes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outdoor, person, riding, wave&#10;&#10;Description automatically generated">
            <a:extLst>
              <a:ext uri="{FF2B5EF4-FFF2-40B4-BE49-F238E27FC236}">
                <a16:creationId xmlns:a16="http://schemas.microsoft.com/office/drawing/2014/main" id="{6C28125B-A26D-B340-8D2A-9D9524A65298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r="10704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ADAE2-DCD7-D94A-BDAB-E078BEBE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r>
              <a:rPr lang="en-US" sz="2800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the lesson, you will have:</a:t>
            </a:r>
          </a:p>
          <a:p>
            <a:pPr lvl="0">
              <a:buFont typeface="Wingdings" pitchFamily="2" charset="2"/>
              <a:buChar char="q"/>
            </a:pP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discussed facts and myths about depression</a:t>
            </a:r>
          </a:p>
          <a:p>
            <a:pPr lvl="0">
              <a:buFont typeface="Wingdings" pitchFamily="2" charset="2"/>
              <a:buChar char="q"/>
            </a:pP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looked at different symptoms of depression</a:t>
            </a:r>
          </a:p>
          <a:p>
            <a:pPr>
              <a:buFont typeface="Wingdings" pitchFamily="2" charset="2"/>
              <a:buChar char="q"/>
            </a:pP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watched and discussed a short video about depression</a:t>
            </a:r>
            <a:endParaRPr lang="en-US" sz="2800" b="1" kern="1200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4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DDC78188-6E68-5549-9A66-D7FC3BE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What is Depression?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8125B-A26D-B340-8D2A-9D9524A65298}"/>
              </a:ext>
            </a:extLst>
          </p:cNvPr>
          <p:cNvPicPr/>
          <p:nvPr/>
        </p:nvPicPr>
        <p:blipFill>
          <a:blip r:embed="rId3"/>
          <a:srcRect l="18949" r="18949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ADAE2-DCD7-D94A-BDAB-E078BEBE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endParaRPr lang="en-US" sz="28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28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AE28C3-EB33-BE49-9F15-911388BFF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Graphic 3" descr="User">
            <a:extLst>
              <a:ext uri="{FF2B5EF4-FFF2-40B4-BE49-F238E27FC236}">
                <a16:creationId xmlns:a16="http://schemas.microsoft.com/office/drawing/2014/main" id="{FE255464-F699-E046-96A8-3AF5D266062F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2727960"/>
            <a:ext cx="203200" cy="2032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DFAEDF-D755-204D-AA6A-296DB247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818" y="2947165"/>
            <a:ext cx="53627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affects 5% of the population in the EU.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out of 4 people do not receive or seek professional help.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5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1749B9-3849-4B4E-8A12-3BCA0A1E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06146"/>
              </p:ext>
            </p:extLst>
          </p:nvPr>
        </p:nvGraphicFramePr>
        <p:xfrm>
          <a:off x="2882097" y="2004046"/>
          <a:ext cx="6319776" cy="2893642"/>
        </p:xfrm>
        <a:graphic>
          <a:graphicData uri="http://schemas.openxmlformats.org/drawingml/2006/table">
            <a:tbl>
              <a:tblPr firstRow="1" firstCol="1" bandRow="1">
                <a:tableStyleId>{F1B644F7-95ED-4178-9743-F6231567ADE2}</a:tableStyleId>
              </a:tblPr>
              <a:tblGrid>
                <a:gridCol w="3341909">
                  <a:extLst>
                    <a:ext uri="{9D8B030D-6E8A-4147-A177-3AD203B41FA5}">
                      <a16:colId xmlns:a16="http://schemas.microsoft.com/office/drawing/2014/main" val="2468389979"/>
                    </a:ext>
                  </a:extLst>
                </a:gridCol>
                <a:gridCol w="2977867">
                  <a:extLst>
                    <a:ext uri="{9D8B030D-6E8A-4147-A177-3AD203B41FA5}">
                      <a16:colId xmlns:a16="http://schemas.microsoft.com/office/drawing/2014/main" val="1626585535"/>
                    </a:ext>
                  </a:extLst>
                </a:gridCol>
              </a:tblGrid>
              <a:tr h="42574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</a:rPr>
                        <a:t>Language Box: Speculating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279" marR="1132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617"/>
                  </a:ext>
                </a:extLst>
              </a:tr>
              <a:tr h="8410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My guess is that this is true/ false because...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279" marR="113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1">
                          <a:effectLst/>
                        </a:rPr>
                        <a:t>It’s probably true/ false because...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279" marR="113279" marT="0" marB="0"/>
                </a:tc>
                <a:extLst>
                  <a:ext uri="{0D108BD9-81ED-4DB2-BD59-A6C34878D82A}">
                    <a16:rowId xmlns:a16="http://schemas.microsoft.com/office/drawing/2014/main" val="2232467543"/>
                  </a:ext>
                </a:extLst>
              </a:tr>
              <a:tr h="162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</a:rPr>
                        <a:t>I wouldn’t be surprised if this is true/false because...</a:t>
                      </a: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</a:rPr>
                        <a:t>This is likely to be true/false because...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279" marR="113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</a:rPr>
                        <a:t>I imagine this is true/ false because...</a:t>
                      </a:r>
                      <a:endParaRPr lang="en-GB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</a:rPr>
                        <a:t>I bet this is true/ false because...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279" marR="113279" marT="0" marB="0"/>
                </a:tc>
                <a:extLst>
                  <a:ext uri="{0D108BD9-81ED-4DB2-BD59-A6C34878D82A}">
                    <a16:rowId xmlns:a16="http://schemas.microsoft.com/office/drawing/2014/main" val="305018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B6C7-8390-2444-B26C-A5ECC9B0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do you think? Are the comments true or false?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4DE0-70A8-584E-B08A-E8A41263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6" y="1527858"/>
            <a:ext cx="12029954" cy="5330141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“I think someone who is sad knows what they are sad about. They can explain their sadness. They understand why they are sad.”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 “I think a depressed person can explain their mood. They know what is making them depressed.”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“I read that the best thing for depression is medication.”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 “Apparently, psychotherapy can help someone who is depressed.”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“Depression only affects women, doesn’t it?”</a:t>
            </a:r>
          </a:p>
          <a:p>
            <a:pPr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 “Sadness is the same as depression, isn’t it?”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“Depression just does not run in your family. If someone is depressed in your family, it doesn’t mean that you will suffer from depression.”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“If you’re depressed, I reckon you need to think positive thoughts and change your attitude and you’ll feel better.”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n-GB" sz="4200" b="1" dirty="0"/>
              <a:t> “Why does everyone take depression so seriously? It isn’t a real illness!”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3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B6C7-8390-2444-B26C-A5ECC9B0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274638"/>
            <a:ext cx="11455078" cy="11430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Are these symptoms psychological, physical or social?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4DE0-70A8-584E-B08A-E8A41263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22" y="1608881"/>
            <a:ext cx="12064678" cy="4974481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no motivation or interest in life						difficulty sleeping</a:t>
            </a: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	</a:t>
            </a: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		avoiding events				unable to make decisions</a:t>
            </a:r>
          </a:p>
          <a:p>
            <a:pPr marL="114300" indent="0">
              <a:buNone/>
            </a:pPr>
            <a:endParaRPr lang="en-GB" sz="2400" b="1" dirty="0">
              <a:latin typeface="Kristen ITC" panose="03050502040202030202" pitchFamily="66" charset="77"/>
            </a:endParaRP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feeling irritable		not seeing friends		moving more slowly</a:t>
            </a: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 </a:t>
            </a:r>
            <a:endParaRPr lang="en-GB" sz="2400" dirty="0">
              <a:latin typeface="Kristen ITC" panose="03050502040202030202" pitchFamily="66" charset="77"/>
            </a:endParaRP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		a change in appetite	having suicidal thoughts</a:t>
            </a:r>
          </a:p>
          <a:p>
            <a:pPr marL="114300" indent="0">
              <a:buNone/>
            </a:pPr>
            <a:endParaRPr lang="en-GB" sz="2400" dirty="0">
              <a:latin typeface="Kristen ITC" panose="03050502040202030202" pitchFamily="66" charset="77"/>
            </a:endParaRP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continuous low mood 	a change in looks		being difficult to be around</a:t>
            </a:r>
            <a:r>
              <a:rPr lang="en-GB" sz="2400" dirty="0">
                <a:latin typeface="Kristen ITC" panose="03050502040202030202" pitchFamily="66" charset="77"/>
              </a:rPr>
              <a:t>		</a:t>
            </a: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		feeling negative	 	tired</a:t>
            </a:r>
          </a:p>
          <a:p>
            <a:pPr marL="114300" indent="0">
              <a:buNone/>
            </a:pPr>
            <a:endParaRPr lang="en-GB" sz="2400" b="1" dirty="0">
              <a:latin typeface="Kristen ITC" panose="03050502040202030202" pitchFamily="66" charset="77"/>
            </a:endParaRPr>
          </a:p>
          <a:p>
            <a:pPr marL="114300" indent="0">
              <a:buNone/>
            </a:pPr>
            <a:r>
              <a:rPr lang="en-GB" sz="2400" b="1" dirty="0">
                <a:latin typeface="Kristen ITC" panose="03050502040202030202" pitchFamily="66" charset="77"/>
              </a:rPr>
              <a:t>not doing well at work/school</a:t>
            </a:r>
            <a:r>
              <a:rPr lang="en-GB" sz="2400" dirty="0">
                <a:latin typeface="Kristen ITC" panose="03050502040202030202" pitchFamily="66" charset="77"/>
              </a:rPr>
              <a:t> 	</a:t>
            </a:r>
            <a:r>
              <a:rPr lang="en-GB" sz="2400" b="1" dirty="0">
                <a:latin typeface="Kristen ITC" panose="03050502040202030202" pitchFamily="66" charset="77"/>
              </a:rPr>
              <a:t>no interest in activities/hobbies</a:t>
            </a:r>
            <a:endParaRPr lang="en-GB" sz="2400" dirty="0">
              <a:latin typeface="Kristen ITC" panose="03050502040202030202" pitchFamily="66" charset="77"/>
            </a:endParaRPr>
          </a:p>
          <a:p>
            <a:r>
              <a:rPr lang="en-GB" sz="2400" dirty="0">
                <a:latin typeface="Kristen ITC" panose="03050502040202030202" pitchFamily="66" charset="77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8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44C08D-0D47-264D-B8CA-FB4799D73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70253"/>
              </p:ext>
            </p:extLst>
          </p:nvPr>
        </p:nvGraphicFramePr>
        <p:xfrm>
          <a:off x="2970836" y="1759352"/>
          <a:ext cx="6250328" cy="3588152"/>
        </p:xfrm>
        <a:graphic>
          <a:graphicData uri="http://schemas.openxmlformats.org/drawingml/2006/table">
            <a:tbl>
              <a:tblPr firstRow="1" firstCol="1" bandRow="1">
                <a:tableStyleId>{F1B644F7-95ED-4178-9743-F6231567ADE2}</a:tableStyleId>
              </a:tblPr>
              <a:tblGrid>
                <a:gridCol w="2056692">
                  <a:extLst>
                    <a:ext uri="{9D8B030D-6E8A-4147-A177-3AD203B41FA5}">
                      <a16:colId xmlns:a16="http://schemas.microsoft.com/office/drawing/2014/main" val="968992250"/>
                    </a:ext>
                  </a:extLst>
                </a:gridCol>
                <a:gridCol w="1755756">
                  <a:extLst>
                    <a:ext uri="{9D8B030D-6E8A-4147-A177-3AD203B41FA5}">
                      <a16:colId xmlns:a16="http://schemas.microsoft.com/office/drawing/2014/main" val="1954225855"/>
                    </a:ext>
                  </a:extLst>
                </a:gridCol>
                <a:gridCol w="2437880">
                  <a:extLst>
                    <a:ext uri="{9D8B030D-6E8A-4147-A177-3AD203B41FA5}">
                      <a16:colId xmlns:a16="http://schemas.microsoft.com/office/drawing/2014/main" val="2643913001"/>
                    </a:ext>
                  </a:extLst>
                </a:gridCol>
              </a:tblGrid>
              <a:tr h="3588152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Psychological 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no motivation or interest in life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continuous low mood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Feeling irritable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Feeling negative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unable to make decisions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having suicidal thoughts</a:t>
                      </a:r>
                      <a:endParaRPr lang="en-GB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209" marR="108209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Physical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Moving more slowly 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change in appetite 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change in looks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tired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difficulty sleeping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209" marR="1082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not seeing friends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being difficult to be around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avoiding events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no interest in activities or hobbies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(no pleasure in activities)</a:t>
                      </a:r>
                      <a:endParaRPr lang="en-GB" sz="2100" dirty="0">
                        <a:effectLst/>
                      </a:endParaRPr>
                    </a:p>
                    <a:p>
                      <a:r>
                        <a:rPr lang="en-GB" sz="1600" dirty="0">
                          <a:effectLst/>
                        </a:rPr>
                        <a:t>not doing well at work/school</a:t>
                      </a:r>
                      <a:endParaRPr lang="en-GB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209" marR="10820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5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77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D807F-4D63-3F4F-8B3A-C06B0AA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I Had a Black Dog. His Name was Depression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94B9E718-B071-F949-B155-D5A0CAA2A0A7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-1" b="-1"/>
          <a:stretch/>
        </p:blipFill>
        <p:spPr>
          <a:xfrm>
            <a:off x="-1" y="1280421"/>
            <a:ext cx="4780345" cy="431735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B706D-FE6A-0742-B704-56A84CD7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You’re going to watch a short video about depression. The narrator mentions many symptoms of depression. Tick the symptoms he mentions in Activity 3.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2877C-F484-7046-9EF5-34D394627038}"/>
              </a:ext>
            </a:extLst>
          </p:cNvPr>
          <p:cNvSpPr txBox="1"/>
          <p:nvPr/>
        </p:nvSpPr>
        <p:spPr>
          <a:xfrm>
            <a:off x="134030" y="6449795"/>
            <a:ext cx="10370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www.youtube.com</a:t>
            </a:r>
            <a:r>
              <a:rPr lang="en-US" b="1" dirty="0"/>
              <a:t>/</a:t>
            </a:r>
            <a:r>
              <a:rPr lang="en-US" b="1" dirty="0" err="1"/>
              <a:t>watch?v</a:t>
            </a:r>
            <a:r>
              <a:rPr lang="en-US" b="1" dirty="0"/>
              <a:t>=</a:t>
            </a:r>
            <a:r>
              <a:rPr lang="en-US" b="1" dirty="0" err="1"/>
              <a:t>XiCrniLQGYc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252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D807F-4D63-3F4F-8B3A-C06B0AA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908" y="578807"/>
            <a:ext cx="4977976" cy="1454051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000000"/>
                </a:solidFill>
              </a:rPr>
              <a:t>I Had a Black Dog. His Name was Depression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94B9E718-B071-F949-B155-D5A0CAA2A0A7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-1" b="-1"/>
          <a:stretch/>
        </p:blipFill>
        <p:spPr>
          <a:xfrm>
            <a:off x="-1" y="1280421"/>
            <a:ext cx="4780345" cy="431735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B706D-FE6A-0742-B704-56A84CD7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3641" y="2421682"/>
            <a:ext cx="5234511" cy="3639289"/>
          </a:xfrm>
        </p:spPr>
        <p:txBody>
          <a:bodyPr anchor="ctr">
            <a:normAutofit fontScale="85000" lnSpcReduction="10000"/>
          </a:bodyPr>
          <a:lstStyle/>
          <a:p>
            <a:pPr marL="114300" indent="0">
              <a:buNone/>
            </a:pPr>
            <a:r>
              <a:rPr lang="en-GB" dirty="0"/>
              <a:t>Psychological- 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feeling irritable, feeling negative </a:t>
            </a:r>
          </a:p>
          <a:p>
            <a:pPr marL="114300" indent="0">
              <a:buNone/>
            </a:pPr>
            <a:r>
              <a:rPr lang="en-GB" dirty="0"/>
              <a:t>Physical 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Moving more slowly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change in appetite (</a:t>
            </a:r>
            <a:r>
              <a:rPr lang="en-GB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ruin your appetite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 change in looks (</a:t>
            </a:r>
            <a:r>
              <a:rPr lang="en-GB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looking older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 tired (exhausted) </a:t>
            </a:r>
          </a:p>
          <a:p>
            <a:pPr marL="114300" indent="0">
              <a:buNone/>
            </a:pPr>
            <a:r>
              <a:rPr lang="en-GB" dirty="0"/>
              <a:t>Social 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 interest in activities or hobbies ( </a:t>
            </a:r>
            <a:r>
              <a:rPr lang="en-GB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 pleasure in activities)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114300" indent="0">
              <a:buNone/>
            </a:pP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2877C-F484-7046-9EF5-34D394627038}"/>
              </a:ext>
            </a:extLst>
          </p:cNvPr>
          <p:cNvSpPr txBox="1"/>
          <p:nvPr/>
        </p:nvSpPr>
        <p:spPr>
          <a:xfrm>
            <a:off x="134030" y="6449795"/>
            <a:ext cx="10370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www.youtube.com</a:t>
            </a:r>
            <a:r>
              <a:rPr lang="en-US" b="1" dirty="0"/>
              <a:t>/</a:t>
            </a:r>
            <a:r>
              <a:rPr lang="en-US" b="1" dirty="0" err="1"/>
              <a:t>watch?v</a:t>
            </a:r>
            <a:r>
              <a:rPr lang="en-US" b="1" dirty="0"/>
              <a:t>=</a:t>
            </a:r>
            <a:r>
              <a:rPr lang="en-US" b="1" dirty="0" err="1"/>
              <a:t>XiCrniLQGYc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311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746</Words>
  <Application>Microsoft Macintosh PowerPoint</Application>
  <PresentationFormat>Widescreen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Times New Roman</vt:lpstr>
      <vt:lpstr>Noto Sans Symbols</vt:lpstr>
      <vt:lpstr>Calibri</vt:lpstr>
      <vt:lpstr>Arial</vt:lpstr>
      <vt:lpstr>Twentieth Century</vt:lpstr>
      <vt:lpstr>Kristen ITC</vt:lpstr>
      <vt:lpstr>Wingdings</vt:lpstr>
      <vt:lpstr>Office Theme</vt:lpstr>
      <vt:lpstr>flowers</vt:lpstr>
      <vt:lpstr>Health and Wellbeing             </vt:lpstr>
      <vt:lpstr>Learning Outcomes</vt:lpstr>
      <vt:lpstr>What is Depression?</vt:lpstr>
      <vt:lpstr>PowerPoint Presentation</vt:lpstr>
      <vt:lpstr>What do you think? Are the comments true or false?</vt:lpstr>
      <vt:lpstr>Are these symptoms psychological, physical or social?</vt:lpstr>
      <vt:lpstr>PowerPoint Presentation</vt:lpstr>
      <vt:lpstr>I Had a Black Dog. His Name was Depression</vt:lpstr>
      <vt:lpstr>I Had a Black Dog. His Name was Depression</vt:lpstr>
      <vt:lpstr>I Had a Black Dog. His Name was Depression</vt:lpstr>
      <vt:lpstr>Reflection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 Being             </dc:title>
  <dc:creator>jon whitbread</dc:creator>
  <cp:lastModifiedBy>emily lomax</cp:lastModifiedBy>
  <cp:revision>7</cp:revision>
  <dcterms:created xsi:type="dcterms:W3CDTF">2021-05-03T11:36:02Z</dcterms:created>
  <dcterms:modified xsi:type="dcterms:W3CDTF">2021-06-24T14:48:43Z</dcterms:modified>
</cp:coreProperties>
</file>